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 r:id="rId2"/>
    <p:sldId id="263" r:id="rId3"/>
    <p:sldId id="264" r:id="rId4"/>
    <p:sldId id="265" r:id="rId5"/>
    <p:sldId id="266" r:id="rId6"/>
    <p:sldId id="268" r:id="rId7"/>
    <p:sldId id="269" r:id="rId8"/>
    <p:sldId id="267" r:id="rId9"/>
    <p:sldId id="270" r:id="rId10"/>
    <p:sldId id="274" r:id="rId11"/>
    <p:sldId id="271" r:id="rId12"/>
    <p:sldId id="272" r:id="rId13"/>
    <p:sldId id="273" r:id="rId14"/>
    <p:sldId id="276" r:id="rId15"/>
    <p:sldId id="277" r:id="rId16"/>
    <p:sldId id="279" r:id="rId17"/>
    <p:sldId id="280" r:id="rId18"/>
    <p:sldId id="281" r:id="rId19"/>
    <p:sldId id="282" r:id="rId20"/>
    <p:sldId id="283" r:id="rId21"/>
    <p:sldId id="284" r:id="rId22"/>
    <p:sldId id="285" r:id="rId23"/>
    <p:sldId id="278" r:id="rId24"/>
    <p:sldId id="286" r:id="rId25"/>
    <p:sldId id="287" r:id="rId26"/>
    <p:sldId id="288" r:id="rId27"/>
    <p:sldId id="289" r:id="rId28"/>
    <p:sldId id="290" r:id="rId29"/>
    <p:sldId id="291" r:id="rId30"/>
    <p:sldId id="292" r:id="rId31"/>
    <p:sldId id="293"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301" autoAdjust="0"/>
  </p:normalViewPr>
  <p:slideViewPr>
    <p:cSldViewPr snapToGrid="0">
      <p:cViewPr varScale="1">
        <p:scale>
          <a:sx n="47" d="100"/>
          <a:sy n="47" d="100"/>
        </p:scale>
        <p:origin x="1392"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26BCBE-7978-434C-AE9A-554A2012D88E}" type="datetimeFigureOut">
              <a:rPr lang="en-US" smtClean="0"/>
              <a:t>5/9/2020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B27870-5C45-44D6-9D21-A65D15978E14}" type="slidenum">
              <a:rPr lang="en-US" smtClean="0"/>
              <a:t>‹#›</a:t>
            </a:fld>
            <a:endParaRPr lang="en-US"/>
          </a:p>
        </p:txBody>
      </p:sp>
    </p:spTree>
    <p:extLst>
      <p:ext uri="{BB962C8B-B14F-4D97-AF65-F5344CB8AC3E}">
        <p14:creationId xmlns:p14="http://schemas.microsoft.com/office/powerpoint/2010/main" val="220804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345BF67-0DD3-43E5-A57E-4B5B4C3AE3EC}" type="datetimeFigureOut">
              <a:rPr lang="en-US" smtClean="0"/>
              <a:t>5/9/2020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CBB41C-9ADA-48E0-AEC5-F5258BF5EB9F}" type="slidenum">
              <a:rPr lang="en-US" smtClean="0"/>
              <a:t>‹#›</a:t>
            </a:fld>
            <a:endParaRPr lang="en-US"/>
          </a:p>
        </p:txBody>
      </p:sp>
    </p:spTree>
    <p:extLst>
      <p:ext uri="{BB962C8B-B14F-4D97-AF65-F5344CB8AC3E}">
        <p14:creationId xmlns:p14="http://schemas.microsoft.com/office/powerpoint/2010/main" val="515658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45BF67-0DD3-43E5-A57E-4B5B4C3AE3EC}" type="datetimeFigureOut">
              <a:rPr lang="en-US" smtClean="0"/>
              <a:t>5/9/2020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CBB41C-9ADA-48E0-AEC5-F5258BF5EB9F}" type="slidenum">
              <a:rPr lang="en-US" smtClean="0"/>
              <a:t>‹#›</a:t>
            </a:fld>
            <a:endParaRPr lang="en-US"/>
          </a:p>
        </p:txBody>
      </p:sp>
    </p:spTree>
    <p:extLst>
      <p:ext uri="{BB962C8B-B14F-4D97-AF65-F5344CB8AC3E}">
        <p14:creationId xmlns:p14="http://schemas.microsoft.com/office/powerpoint/2010/main" val="2276094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45BF67-0DD3-43E5-A57E-4B5B4C3AE3EC}" type="datetimeFigureOut">
              <a:rPr lang="en-US" smtClean="0"/>
              <a:t>5/9/2020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CBB41C-9ADA-48E0-AEC5-F5258BF5EB9F}" type="slidenum">
              <a:rPr lang="en-US" smtClean="0"/>
              <a:t>‹#›</a:t>
            </a:fld>
            <a:endParaRPr lang="en-US"/>
          </a:p>
        </p:txBody>
      </p:sp>
    </p:spTree>
    <p:extLst>
      <p:ext uri="{BB962C8B-B14F-4D97-AF65-F5344CB8AC3E}">
        <p14:creationId xmlns:p14="http://schemas.microsoft.com/office/powerpoint/2010/main" val="64181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345BF67-0DD3-43E5-A57E-4B5B4C3AE3EC}" type="datetimeFigureOut">
              <a:rPr lang="en-US" smtClean="0"/>
              <a:t>5/9/2020</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18CBB41C-9ADA-48E0-AEC5-F5258BF5EB9F}" type="slidenum">
              <a:rPr lang="en-US" smtClean="0"/>
              <a:t>‹#›</a:t>
            </a:fld>
            <a:endParaRPr lang="en-US"/>
          </a:p>
        </p:txBody>
      </p:sp>
    </p:spTree>
    <p:extLst>
      <p:ext uri="{BB962C8B-B14F-4D97-AF65-F5344CB8AC3E}">
        <p14:creationId xmlns:p14="http://schemas.microsoft.com/office/powerpoint/2010/main" val="4285572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345BF67-0DD3-43E5-A57E-4B5B4C3AE3EC}" type="datetimeFigureOut">
              <a:rPr lang="en-US" smtClean="0"/>
              <a:t>5/9/2020</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18CBB41C-9ADA-48E0-AEC5-F5258BF5EB9F}" type="slidenum">
              <a:rPr lang="en-US" smtClean="0"/>
              <a:t>‹#›</a:t>
            </a:fld>
            <a:endParaRPr lang="en-US"/>
          </a:p>
        </p:txBody>
      </p:sp>
    </p:spTree>
    <p:extLst>
      <p:ext uri="{BB962C8B-B14F-4D97-AF65-F5344CB8AC3E}">
        <p14:creationId xmlns:p14="http://schemas.microsoft.com/office/powerpoint/2010/main" val="3483210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345BF67-0DD3-43E5-A57E-4B5B4C3AE3EC}" type="datetimeFigureOut">
              <a:rPr lang="en-US" smtClean="0"/>
              <a:t>5/9/2020</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18CBB41C-9ADA-48E0-AEC5-F5258BF5EB9F}" type="slidenum">
              <a:rPr lang="en-US" smtClean="0"/>
              <a:t>‹#›</a:t>
            </a:fld>
            <a:endParaRPr lang="en-US"/>
          </a:p>
        </p:txBody>
      </p:sp>
    </p:spTree>
    <p:extLst>
      <p:ext uri="{BB962C8B-B14F-4D97-AF65-F5344CB8AC3E}">
        <p14:creationId xmlns:p14="http://schemas.microsoft.com/office/powerpoint/2010/main" val="33076926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345BF67-0DD3-43E5-A57E-4B5B4C3AE3EC}" type="datetimeFigureOut">
              <a:rPr lang="en-US" smtClean="0"/>
              <a:t>5/9/2020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8CBB41C-9ADA-48E0-AEC5-F5258BF5EB9F}" type="slidenum">
              <a:rPr lang="en-US" smtClean="0"/>
              <a:t>‹#›</a:t>
            </a:fld>
            <a:endParaRPr lang="en-US"/>
          </a:p>
        </p:txBody>
      </p:sp>
    </p:spTree>
    <p:extLst>
      <p:ext uri="{BB962C8B-B14F-4D97-AF65-F5344CB8AC3E}">
        <p14:creationId xmlns:p14="http://schemas.microsoft.com/office/powerpoint/2010/main" val="1053418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345BF67-0DD3-43E5-A57E-4B5B4C3AE3EC}" type="datetimeFigureOut">
              <a:rPr lang="en-US" smtClean="0"/>
              <a:t>5/9/2020</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18CBB41C-9ADA-48E0-AEC5-F5258BF5EB9F}" type="slidenum">
              <a:rPr lang="en-US" smtClean="0"/>
              <a:t>‹#›</a:t>
            </a:fld>
            <a:endParaRPr lang="en-US"/>
          </a:p>
        </p:txBody>
      </p:sp>
    </p:spTree>
    <p:extLst>
      <p:ext uri="{BB962C8B-B14F-4D97-AF65-F5344CB8AC3E}">
        <p14:creationId xmlns:p14="http://schemas.microsoft.com/office/powerpoint/2010/main" val="2607234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345BF67-0DD3-43E5-A57E-4B5B4C3AE3EC}" type="datetimeFigureOut">
              <a:rPr lang="en-US" smtClean="0"/>
              <a:t>5/9/2020</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18CBB41C-9ADA-48E0-AEC5-F5258BF5EB9F}" type="slidenum">
              <a:rPr lang="en-US" smtClean="0"/>
              <a:t>‹#›</a:t>
            </a:fld>
            <a:endParaRPr lang="en-US"/>
          </a:p>
        </p:txBody>
      </p:sp>
    </p:spTree>
    <p:extLst>
      <p:ext uri="{BB962C8B-B14F-4D97-AF65-F5344CB8AC3E}">
        <p14:creationId xmlns:p14="http://schemas.microsoft.com/office/powerpoint/2010/main" val="2770555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345BF67-0DD3-43E5-A57E-4B5B4C3AE3EC}" type="datetimeFigureOut">
              <a:rPr lang="en-US" smtClean="0"/>
              <a:t>5/9/2020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CBB41C-9ADA-48E0-AEC5-F5258BF5EB9F}" type="slidenum">
              <a:rPr lang="en-US" smtClean="0"/>
              <a:t>‹#›</a:t>
            </a:fld>
            <a:endParaRPr lang="en-US"/>
          </a:p>
        </p:txBody>
      </p:sp>
    </p:spTree>
    <p:extLst>
      <p:ext uri="{BB962C8B-B14F-4D97-AF65-F5344CB8AC3E}">
        <p14:creationId xmlns:p14="http://schemas.microsoft.com/office/powerpoint/2010/main" val="688828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345BF67-0DD3-43E5-A57E-4B5B4C3AE3EC}" type="datetimeFigureOut">
              <a:rPr lang="en-US" smtClean="0"/>
              <a:t>5/9/2020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8CBB41C-9ADA-48E0-AEC5-F5258BF5EB9F}" type="slidenum">
              <a:rPr lang="en-US" smtClean="0"/>
              <a:t>‹#›</a:t>
            </a:fld>
            <a:endParaRPr lang="en-US"/>
          </a:p>
        </p:txBody>
      </p:sp>
    </p:spTree>
    <p:extLst>
      <p:ext uri="{BB962C8B-B14F-4D97-AF65-F5344CB8AC3E}">
        <p14:creationId xmlns:p14="http://schemas.microsoft.com/office/powerpoint/2010/main" val="2597773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345BF67-0DD3-43E5-A57E-4B5B4C3AE3EC}" type="datetimeFigureOut">
              <a:rPr lang="en-US" smtClean="0"/>
              <a:t>5/9/2020</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18CBB41C-9ADA-48E0-AEC5-F5258BF5EB9F}" type="slidenum">
              <a:rPr lang="en-US" smtClean="0"/>
              <a:t>‹#›</a:t>
            </a:fld>
            <a:endParaRPr lang="en-US"/>
          </a:p>
        </p:txBody>
      </p:sp>
    </p:spTree>
    <p:extLst>
      <p:ext uri="{BB962C8B-B14F-4D97-AF65-F5344CB8AC3E}">
        <p14:creationId xmlns:p14="http://schemas.microsoft.com/office/powerpoint/2010/main" val="24783964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E927B-6C55-40F2-A708-F79B9713419A}"/>
              </a:ext>
            </a:extLst>
          </p:cNvPr>
          <p:cNvSpPr>
            <a:spLocks noGrp="1"/>
          </p:cNvSpPr>
          <p:nvPr>
            <p:ph type="ctrTitle"/>
          </p:nvPr>
        </p:nvSpPr>
        <p:spPr/>
        <p:txBody>
          <a:bodyPr/>
          <a:lstStyle/>
          <a:p>
            <a:r>
              <a:rPr lang="en-US" dirty="0"/>
              <a:t>APA Figures and Tables</a:t>
            </a:r>
          </a:p>
        </p:txBody>
      </p:sp>
      <p:sp>
        <p:nvSpPr>
          <p:cNvPr id="3" name="Subtitle 2">
            <a:extLst>
              <a:ext uri="{FF2B5EF4-FFF2-40B4-BE49-F238E27FC236}">
                <a16:creationId xmlns:a16="http://schemas.microsoft.com/office/drawing/2014/main" id="{95A9E2E1-2FA3-4A95-AD05-C664525091D6}"/>
              </a:ext>
            </a:extLst>
          </p:cNvPr>
          <p:cNvSpPr>
            <a:spLocks noGrp="1"/>
          </p:cNvSpPr>
          <p:nvPr>
            <p:ph type="subTitle" idx="1"/>
          </p:nvPr>
        </p:nvSpPr>
        <p:spPr/>
        <p:txBody>
          <a:bodyPr>
            <a:normAutofit/>
          </a:bodyPr>
          <a:lstStyle/>
          <a:p>
            <a:r>
              <a:rPr lang="en-US" sz="2400" dirty="0"/>
              <a:t>Lecture 12</a:t>
            </a:r>
          </a:p>
        </p:txBody>
      </p:sp>
    </p:spTree>
    <p:extLst>
      <p:ext uri="{BB962C8B-B14F-4D97-AF65-F5344CB8AC3E}">
        <p14:creationId xmlns:p14="http://schemas.microsoft.com/office/powerpoint/2010/main" val="27631250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52756-CBF6-468B-B726-420EFE7ECBF7}"/>
              </a:ext>
            </a:extLst>
          </p:cNvPr>
          <p:cNvSpPr>
            <a:spLocks noGrp="1"/>
          </p:cNvSpPr>
          <p:nvPr>
            <p:ph type="title"/>
          </p:nvPr>
        </p:nvSpPr>
        <p:spPr/>
        <p:txBody>
          <a:bodyPr/>
          <a:lstStyle/>
          <a:p>
            <a:r>
              <a:rPr lang="en-US" dirty="0"/>
              <a:t>Purposes of data displays</a:t>
            </a:r>
          </a:p>
        </p:txBody>
      </p:sp>
      <p:sp>
        <p:nvSpPr>
          <p:cNvPr id="3" name="Content Placeholder 2">
            <a:extLst>
              <a:ext uri="{FF2B5EF4-FFF2-40B4-BE49-F238E27FC236}">
                <a16:creationId xmlns:a16="http://schemas.microsoft.com/office/drawing/2014/main" id="{7171427F-B539-4CD1-A60C-558D4B46C030}"/>
              </a:ext>
            </a:extLst>
          </p:cNvPr>
          <p:cNvSpPr>
            <a:spLocks noGrp="1"/>
          </p:cNvSpPr>
          <p:nvPr>
            <p:ph idx="1"/>
          </p:nvPr>
        </p:nvSpPr>
        <p:spPr/>
        <p:txBody>
          <a:bodyPr>
            <a:normAutofit lnSpcReduction="10000"/>
          </a:bodyPr>
          <a:lstStyle/>
          <a:p>
            <a:r>
              <a:rPr lang="en-US" sz="2400" b="1" dirty="0"/>
              <a:t>Exploration</a:t>
            </a:r>
            <a:r>
              <a:rPr lang="en-US" sz="2400" dirty="0"/>
              <a:t>: The data contain a message, and you would like to learn what it is</a:t>
            </a:r>
          </a:p>
          <a:p>
            <a:r>
              <a:rPr lang="en-US" sz="2400" b="1" dirty="0"/>
              <a:t>Communication</a:t>
            </a:r>
            <a:r>
              <a:rPr lang="en-US" sz="2400" dirty="0"/>
              <a:t>: You have discovered the meaning contained in the data and want to tell others about it</a:t>
            </a:r>
          </a:p>
          <a:p>
            <a:pPr lvl="1"/>
            <a:r>
              <a:rPr lang="en-US" sz="2200" dirty="0"/>
              <a:t>This is the traditional purpose of most data displays in scientific documents</a:t>
            </a:r>
          </a:p>
          <a:p>
            <a:r>
              <a:rPr lang="en-US" sz="2400" b="1" dirty="0"/>
              <a:t>Calculation</a:t>
            </a:r>
            <a:r>
              <a:rPr lang="en-US" sz="2400" dirty="0"/>
              <a:t>: The display allows you to estimate some statistic or function of the data</a:t>
            </a:r>
          </a:p>
          <a:p>
            <a:r>
              <a:rPr lang="en-US" sz="2400" b="1" dirty="0"/>
              <a:t>Storage</a:t>
            </a:r>
            <a:r>
              <a:rPr lang="en-US" sz="2400" dirty="0"/>
              <a:t>: You can store data in a display for retrieval later, including the results of a study for later use in a meta-analysis</a:t>
            </a:r>
          </a:p>
          <a:p>
            <a:r>
              <a:rPr lang="en-US" sz="2400" b="1" dirty="0"/>
              <a:t>Decoration</a:t>
            </a:r>
            <a:r>
              <a:rPr lang="en-US" sz="2400" dirty="0"/>
              <a:t>: Data displays attract attention, and you may choose to use them to make your manuscript more visually appealing</a:t>
            </a:r>
          </a:p>
        </p:txBody>
      </p:sp>
    </p:spTree>
    <p:extLst>
      <p:ext uri="{BB962C8B-B14F-4D97-AF65-F5344CB8AC3E}">
        <p14:creationId xmlns:p14="http://schemas.microsoft.com/office/powerpoint/2010/main" val="1613142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D8CBF-C745-4042-8343-933A33999E77}"/>
              </a:ext>
            </a:extLst>
          </p:cNvPr>
          <p:cNvSpPr>
            <a:spLocks noGrp="1"/>
          </p:cNvSpPr>
          <p:nvPr>
            <p:ph type="title"/>
          </p:nvPr>
        </p:nvSpPr>
        <p:spPr/>
        <p:txBody>
          <a:bodyPr/>
          <a:lstStyle/>
          <a:p>
            <a:r>
              <a:rPr lang="en-US" dirty="0"/>
              <a:t>Design your graphical display with the reader in mind</a:t>
            </a:r>
          </a:p>
        </p:txBody>
      </p:sp>
      <p:sp>
        <p:nvSpPr>
          <p:cNvPr id="3" name="Content Placeholder 2">
            <a:extLst>
              <a:ext uri="{FF2B5EF4-FFF2-40B4-BE49-F238E27FC236}">
                <a16:creationId xmlns:a16="http://schemas.microsoft.com/office/drawing/2014/main" id="{2D11FC55-566A-424B-9520-7251BD6FD210}"/>
              </a:ext>
            </a:extLst>
          </p:cNvPr>
          <p:cNvSpPr>
            <a:spLocks noGrp="1"/>
          </p:cNvSpPr>
          <p:nvPr>
            <p:ph idx="1"/>
          </p:nvPr>
        </p:nvSpPr>
        <p:spPr/>
        <p:txBody>
          <a:bodyPr>
            <a:normAutofit/>
          </a:bodyPr>
          <a:lstStyle/>
          <a:p>
            <a:r>
              <a:rPr lang="en-US" sz="2400" dirty="0"/>
              <a:t>Place items that are to be compared next to each other</a:t>
            </a:r>
          </a:p>
          <a:p>
            <a:r>
              <a:rPr lang="en-US" sz="2400" dirty="0"/>
              <a:t>Place labels so that they are clearly about the elements are labeling</a:t>
            </a:r>
          </a:p>
          <a:p>
            <a:r>
              <a:rPr lang="en-US" sz="2400" dirty="0"/>
              <a:t>Use fonts that are large enough to be read without the use of magnification</a:t>
            </a:r>
          </a:p>
          <a:p>
            <a:r>
              <a:rPr lang="en-US" sz="2400" dirty="0"/>
              <a:t>Include all of the information needed to understand it within the graphical image – avoid novel abbreviations, use table notes, and label graphical elements</a:t>
            </a:r>
          </a:p>
          <a:p>
            <a:r>
              <a:rPr lang="en-US" sz="2400" dirty="0"/>
              <a:t>Keep graphical displays free of extraneous materials, no matter how decorative the materials may make </a:t>
            </a:r>
            <a:r>
              <a:rPr lang="en-US" sz="2400"/>
              <a:t>the graphic look</a:t>
            </a:r>
          </a:p>
        </p:txBody>
      </p:sp>
    </p:spTree>
    <p:extLst>
      <p:ext uri="{BB962C8B-B14F-4D97-AF65-F5344CB8AC3E}">
        <p14:creationId xmlns:p14="http://schemas.microsoft.com/office/powerpoint/2010/main" val="2423591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1441F-A664-4FAE-818A-D32B2885FF67}"/>
              </a:ext>
            </a:extLst>
          </p:cNvPr>
          <p:cNvSpPr>
            <a:spLocks noGrp="1"/>
          </p:cNvSpPr>
          <p:nvPr>
            <p:ph type="title"/>
          </p:nvPr>
        </p:nvSpPr>
        <p:spPr/>
        <p:txBody>
          <a:bodyPr/>
          <a:lstStyle/>
          <a:p>
            <a:r>
              <a:rPr lang="en-US" dirty="0"/>
              <a:t>Table and figure numbers</a:t>
            </a:r>
          </a:p>
        </p:txBody>
      </p:sp>
      <p:sp>
        <p:nvSpPr>
          <p:cNvPr id="3" name="Content Placeholder 2">
            <a:extLst>
              <a:ext uri="{FF2B5EF4-FFF2-40B4-BE49-F238E27FC236}">
                <a16:creationId xmlns:a16="http://schemas.microsoft.com/office/drawing/2014/main" id="{EBB0B61B-9A99-4910-81C7-0EF59DFD699C}"/>
              </a:ext>
            </a:extLst>
          </p:cNvPr>
          <p:cNvSpPr>
            <a:spLocks noGrp="1"/>
          </p:cNvSpPr>
          <p:nvPr>
            <p:ph idx="1"/>
          </p:nvPr>
        </p:nvSpPr>
        <p:spPr/>
        <p:txBody>
          <a:bodyPr>
            <a:normAutofit/>
          </a:bodyPr>
          <a:lstStyle/>
          <a:p>
            <a:r>
              <a:rPr lang="en-US" sz="2400" dirty="0"/>
              <a:t>Number all tables and figures with Arabic (e.g., Table 1, Table 2, Table 3, etc.) in the order in which they are first mentioned in text, regardless of whether a more detailed discussion of the table or figure occurs later in the paper</a:t>
            </a:r>
          </a:p>
          <a:p>
            <a:r>
              <a:rPr lang="en-US" sz="2400" dirty="0"/>
              <a:t>Tables and figures are numbered separately</a:t>
            </a:r>
            <a:endParaRPr lang="en-US" sz="2200" dirty="0"/>
          </a:p>
          <a:p>
            <a:r>
              <a:rPr lang="en-US" sz="2200" dirty="0"/>
              <a:t>If the paper includes an appendix with tables or figures, identify tables and figures from the appendix with capital letters and Arabic numbers (e.g., Table A1 is the first table of appendix A and Table C2 is the second table of appendix C)</a:t>
            </a:r>
            <a:endParaRPr lang="en-US" sz="2400" dirty="0"/>
          </a:p>
        </p:txBody>
      </p:sp>
    </p:spTree>
    <p:extLst>
      <p:ext uri="{BB962C8B-B14F-4D97-AF65-F5344CB8AC3E}">
        <p14:creationId xmlns:p14="http://schemas.microsoft.com/office/powerpoint/2010/main" val="1961940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2C148-DA2C-4579-BCF0-93FCE380738C}"/>
              </a:ext>
            </a:extLst>
          </p:cNvPr>
          <p:cNvSpPr>
            <a:spLocks noGrp="1"/>
          </p:cNvSpPr>
          <p:nvPr>
            <p:ph type="title"/>
          </p:nvPr>
        </p:nvSpPr>
        <p:spPr/>
        <p:txBody>
          <a:bodyPr/>
          <a:lstStyle/>
          <a:p>
            <a:r>
              <a:rPr lang="en-US" dirty="0"/>
              <a:t>Discussing tables and figures in text</a:t>
            </a:r>
          </a:p>
        </p:txBody>
      </p:sp>
      <p:sp>
        <p:nvSpPr>
          <p:cNvPr id="3" name="Content Placeholder 2">
            <a:extLst>
              <a:ext uri="{FF2B5EF4-FFF2-40B4-BE49-F238E27FC236}">
                <a16:creationId xmlns:a16="http://schemas.microsoft.com/office/drawing/2014/main" id="{D6989C1F-CA41-4BF8-9C23-5D6F77E55897}"/>
              </a:ext>
            </a:extLst>
          </p:cNvPr>
          <p:cNvSpPr>
            <a:spLocks noGrp="1"/>
          </p:cNvSpPr>
          <p:nvPr>
            <p:ph idx="1"/>
          </p:nvPr>
        </p:nvSpPr>
        <p:spPr/>
        <p:txBody>
          <a:bodyPr>
            <a:normAutofit/>
          </a:bodyPr>
          <a:lstStyle/>
          <a:p>
            <a:r>
              <a:rPr lang="en-US" sz="2400" dirty="0"/>
              <a:t>Tables and figures should supplement (not duplicate) the text</a:t>
            </a:r>
          </a:p>
          <a:p>
            <a:r>
              <a:rPr lang="en-US" sz="2400" dirty="0"/>
              <a:t>Refer to </a:t>
            </a:r>
            <a:r>
              <a:rPr lang="en-US" sz="2400" b="1" dirty="0"/>
              <a:t>ALL </a:t>
            </a:r>
            <a:r>
              <a:rPr lang="en-US" sz="2400" dirty="0"/>
              <a:t>tables and figures</a:t>
            </a:r>
          </a:p>
          <a:p>
            <a:r>
              <a:rPr lang="en-US" sz="2400" dirty="0"/>
              <a:t>Discuss the table or figure’s highlights</a:t>
            </a:r>
          </a:p>
          <a:p>
            <a:r>
              <a:rPr lang="en-US" sz="2400" dirty="0"/>
              <a:t>Refer to tables and figures by their number</a:t>
            </a:r>
          </a:p>
          <a:p>
            <a:pPr lvl="1"/>
            <a:r>
              <a:rPr lang="en-US" sz="2200" dirty="0"/>
              <a:t>Do NOT refer to them as “the table above” or “the figure on # page”</a:t>
            </a:r>
          </a:p>
          <a:p>
            <a:endParaRPr lang="en-US" sz="2400" dirty="0"/>
          </a:p>
        </p:txBody>
      </p:sp>
    </p:spTree>
    <p:extLst>
      <p:ext uri="{BB962C8B-B14F-4D97-AF65-F5344CB8AC3E}">
        <p14:creationId xmlns:p14="http://schemas.microsoft.com/office/powerpoint/2010/main" val="2770184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2CA67-2F02-4B59-8D1D-7E96502B28AB}"/>
              </a:ext>
            </a:extLst>
          </p:cNvPr>
          <p:cNvSpPr>
            <a:spLocks noGrp="1"/>
          </p:cNvSpPr>
          <p:nvPr>
            <p:ph type="title"/>
          </p:nvPr>
        </p:nvSpPr>
        <p:spPr/>
        <p:txBody>
          <a:bodyPr/>
          <a:lstStyle/>
          <a:p>
            <a:r>
              <a:rPr lang="en-US" dirty="0"/>
              <a:t>Tables</a:t>
            </a:r>
          </a:p>
        </p:txBody>
      </p:sp>
    </p:spTree>
    <p:extLst>
      <p:ext uri="{BB962C8B-B14F-4D97-AF65-F5344CB8AC3E}">
        <p14:creationId xmlns:p14="http://schemas.microsoft.com/office/powerpoint/2010/main" val="1144741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4395E-04D9-42ED-BEAB-51AF870FB653}"/>
              </a:ext>
            </a:extLst>
          </p:cNvPr>
          <p:cNvSpPr>
            <a:spLocks noGrp="1"/>
          </p:cNvSpPr>
          <p:nvPr>
            <p:ph type="title"/>
          </p:nvPr>
        </p:nvSpPr>
        <p:spPr/>
        <p:txBody>
          <a:bodyPr/>
          <a:lstStyle/>
          <a:p>
            <a:r>
              <a:rPr lang="en-US" dirty="0"/>
              <a:t>Titles and headings</a:t>
            </a:r>
          </a:p>
        </p:txBody>
      </p:sp>
      <p:sp>
        <p:nvSpPr>
          <p:cNvPr id="3" name="Content Placeholder 2">
            <a:extLst>
              <a:ext uri="{FF2B5EF4-FFF2-40B4-BE49-F238E27FC236}">
                <a16:creationId xmlns:a16="http://schemas.microsoft.com/office/drawing/2014/main" id="{611035A8-934A-4D03-8ABD-8F668121B234}"/>
              </a:ext>
            </a:extLst>
          </p:cNvPr>
          <p:cNvSpPr>
            <a:spLocks noGrp="1"/>
          </p:cNvSpPr>
          <p:nvPr>
            <p:ph idx="1"/>
          </p:nvPr>
        </p:nvSpPr>
        <p:spPr/>
        <p:txBody>
          <a:bodyPr>
            <a:normAutofit/>
          </a:bodyPr>
          <a:lstStyle/>
          <a:p>
            <a:r>
              <a:rPr lang="en-US" sz="2400" dirty="0"/>
              <a:t>Table </a:t>
            </a:r>
            <a:r>
              <a:rPr lang="en-US" sz="2400" b="1" dirty="0"/>
              <a:t>titles</a:t>
            </a:r>
            <a:r>
              <a:rPr lang="en-US" sz="2400" dirty="0"/>
              <a:t> should provide a brief and clear explanation of the table describing the table’s basic content</a:t>
            </a:r>
          </a:p>
          <a:p>
            <a:r>
              <a:rPr lang="en-US" sz="2400" dirty="0"/>
              <a:t>Table </a:t>
            </a:r>
            <a:r>
              <a:rPr lang="en-US" sz="2400" b="1" dirty="0"/>
              <a:t>headings</a:t>
            </a:r>
            <a:r>
              <a:rPr lang="en-US" sz="2400" dirty="0"/>
              <a:t> establish the organization of the data and identify the columns of the data beneath</a:t>
            </a:r>
          </a:p>
          <a:p>
            <a:pPr lvl="1"/>
            <a:r>
              <a:rPr lang="en-US" sz="2200" dirty="0"/>
              <a:t>Each column of the table should have a heading</a:t>
            </a:r>
          </a:p>
          <a:p>
            <a:pPr lvl="1"/>
            <a:r>
              <a:rPr lang="en-US" sz="2200" dirty="0"/>
              <a:t>All headings refer to the information below them, not across from them</a:t>
            </a:r>
          </a:p>
          <a:p>
            <a:pPr lvl="1"/>
            <a:r>
              <a:rPr lang="en-US" sz="2200" dirty="0"/>
              <a:t>Do not number headings unless your table is a correlation matrix</a:t>
            </a:r>
          </a:p>
        </p:txBody>
      </p:sp>
    </p:spTree>
    <p:extLst>
      <p:ext uri="{BB962C8B-B14F-4D97-AF65-F5344CB8AC3E}">
        <p14:creationId xmlns:p14="http://schemas.microsoft.com/office/powerpoint/2010/main" val="1453478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4395E-04D9-42ED-BEAB-51AF870FB653}"/>
              </a:ext>
            </a:extLst>
          </p:cNvPr>
          <p:cNvSpPr>
            <a:spLocks noGrp="1"/>
          </p:cNvSpPr>
          <p:nvPr>
            <p:ph type="title"/>
          </p:nvPr>
        </p:nvSpPr>
        <p:spPr/>
        <p:txBody>
          <a:bodyPr/>
          <a:lstStyle/>
          <a:p>
            <a:r>
              <a:rPr lang="en-US" dirty="0"/>
              <a:t>Notes</a:t>
            </a:r>
          </a:p>
        </p:txBody>
      </p:sp>
      <p:sp>
        <p:nvSpPr>
          <p:cNvPr id="3" name="Content Placeholder 2">
            <a:extLst>
              <a:ext uri="{FF2B5EF4-FFF2-40B4-BE49-F238E27FC236}">
                <a16:creationId xmlns:a16="http://schemas.microsoft.com/office/drawing/2014/main" id="{611035A8-934A-4D03-8ABD-8F668121B234}"/>
              </a:ext>
            </a:extLst>
          </p:cNvPr>
          <p:cNvSpPr>
            <a:spLocks noGrp="1"/>
          </p:cNvSpPr>
          <p:nvPr>
            <p:ph idx="1"/>
          </p:nvPr>
        </p:nvSpPr>
        <p:spPr>
          <a:xfrm>
            <a:off x="3869268" y="427482"/>
            <a:ext cx="7315200" cy="5993892"/>
          </a:xfrm>
        </p:spPr>
        <p:txBody>
          <a:bodyPr>
            <a:normAutofit lnSpcReduction="10000"/>
          </a:bodyPr>
          <a:lstStyle/>
          <a:p>
            <a:r>
              <a:rPr lang="en-US" sz="2400" b="1" dirty="0"/>
              <a:t>General notes </a:t>
            </a:r>
            <a:r>
              <a:rPr lang="en-US" sz="2400" dirty="0"/>
              <a:t>qualify, explain, or provide information relating to the table as a whole</a:t>
            </a:r>
          </a:p>
          <a:p>
            <a:pPr lvl="1"/>
            <a:r>
              <a:rPr lang="en-US" sz="2200" dirty="0"/>
              <a:t>This includes explanations of abbreviations and symbols.  It can also include acknowledgements</a:t>
            </a:r>
          </a:p>
          <a:p>
            <a:pPr lvl="1"/>
            <a:r>
              <a:rPr lang="en-US" sz="2200" dirty="0"/>
              <a:t>Should start with the word “Note” in italics and followed by a period</a:t>
            </a:r>
          </a:p>
          <a:p>
            <a:r>
              <a:rPr lang="en-US" sz="2400" b="1" dirty="0"/>
              <a:t>Specific notes </a:t>
            </a:r>
            <a:r>
              <a:rPr lang="en-US" sz="2400" dirty="0"/>
              <a:t>refer to a particular column, row, or cell</a:t>
            </a:r>
          </a:p>
          <a:p>
            <a:pPr lvl="1"/>
            <a:r>
              <a:rPr lang="en-US" sz="2200" dirty="0"/>
              <a:t>Indicated by a superscript lowercase letter (e.g., </a:t>
            </a:r>
            <a:r>
              <a:rPr lang="en-US" sz="2200" baseline="30000" dirty="0"/>
              <a:t>a</a:t>
            </a:r>
            <a:r>
              <a:rPr lang="en-US" sz="2200" dirty="0"/>
              <a:t>)</a:t>
            </a:r>
          </a:p>
          <a:p>
            <a:r>
              <a:rPr lang="en-US" sz="2400" b="1" dirty="0"/>
              <a:t>Probability notes </a:t>
            </a:r>
            <a:r>
              <a:rPr lang="en-US" sz="2400" dirty="0"/>
              <a:t>indicate how asterisks and other symbols are used in a table to indicate p-values</a:t>
            </a:r>
          </a:p>
          <a:p>
            <a:pPr lvl="1"/>
            <a:r>
              <a:rPr lang="en-US" sz="2200" dirty="0"/>
              <a:t>It’s usually a better idea to report exact probabilities to two or three decimal places than to use asterisks or other symbols to indicate vague p-values (e.g., * p &lt; .05, ** p &lt; .01). Only use probability notes when including the exact p-values would make it difficult to comprehend the graphic.</a:t>
            </a:r>
          </a:p>
          <a:p>
            <a:pPr lvl="1"/>
            <a:r>
              <a:rPr lang="en-US" sz="2200" dirty="0"/>
              <a:t>If probability notes are necessary, use the same number of asterisks to indicate the same p-value threshold for all tables within the paper</a:t>
            </a:r>
          </a:p>
        </p:txBody>
      </p:sp>
    </p:spTree>
    <p:extLst>
      <p:ext uri="{BB962C8B-B14F-4D97-AF65-F5344CB8AC3E}">
        <p14:creationId xmlns:p14="http://schemas.microsoft.com/office/powerpoint/2010/main" val="32793981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2B103-FD91-4EB9-80AC-B6FD2429DD0E}"/>
              </a:ext>
            </a:extLst>
          </p:cNvPr>
          <p:cNvSpPr>
            <a:spLocks noGrp="1"/>
          </p:cNvSpPr>
          <p:nvPr>
            <p:ph type="title"/>
          </p:nvPr>
        </p:nvSpPr>
        <p:spPr/>
        <p:txBody>
          <a:bodyPr/>
          <a:lstStyle/>
          <a:p>
            <a:r>
              <a:rPr lang="en-US" dirty="0"/>
              <a:t>Information</a:t>
            </a:r>
          </a:p>
        </p:txBody>
      </p:sp>
      <p:sp>
        <p:nvSpPr>
          <p:cNvPr id="3" name="Content Placeholder 2">
            <a:extLst>
              <a:ext uri="{FF2B5EF4-FFF2-40B4-BE49-F238E27FC236}">
                <a16:creationId xmlns:a16="http://schemas.microsoft.com/office/drawing/2014/main" id="{4AE98C3B-B327-461C-A9D5-969FF60AE109}"/>
              </a:ext>
            </a:extLst>
          </p:cNvPr>
          <p:cNvSpPr>
            <a:spLocks noGrp="1"/>
          </p:cNvSpPr>
          <p:nvPr>
            <p:ph idx="1"/>
          </p:nvPr>
        </p:nvSpPr>
        <p:spPr/>
        <p:txBody>
          <a:bodyPr>
            <a:normAutofit/>
          </a:bodyPr>
          <a:lstStyle/>
          <a:p>
            <a:r>
              <a:rPr lang="en-US" sz="2400" dirty="0"/>
              <a:t>Decimal values should be reported to the same number of decimal paces for all comparable values</a:t>
            </a:r>
          </a:p>
          <a:p>
            <a:r>
              <a:rPr lang="en-US" sz="2400" dirty="0"/>
              <a:t>Empty cells which are not filled because not applicable should be left blank</a:t>
            </a:r>
          </a:p>
          <a:p>
            <a:r>
              <a:rPr lang="en-US" sz="2400" dirty="0"/>
              <a:t>Empty cells which are not filled because the data were not obtained or are not reported should have a dash</a:t>
            </a:r>
          </a:p>
          <a:p>
            <a:pPr lvl="1"/>
            <a:r>
              <a:rPr lang="en-US" sz="2200" dirty="0"/>
              <a:t>By convention the main diagonal of a correlation matrix, which would indicate the correlation of a variable with itself and is always 1.00, is replaced by a dash</a:t>
            </a:r>
          </a:p>
        </p:txBody>
      </p:sp>
    </p:spTree>
    <p:extLst>
      <p:ext uri="{BB962C8B-B14F-4D97-AF65-F5344CB8AC3E}">
        <p14:creationId xmlns:p14="http://schemas.microsoft.com/office/powerpoint/2010/main" val="1617433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BAF58-E16E-45E0-B3DF-49048AF03DE7}"/>
              </a:ext>
            </a:extLst>
          </p:cNvPr>
          <p:cNvSpPr>
            <a:spLocks noGrp="1"/>
          </p:cNvSpPr>
          <p:nvPr>
            <p:ph type="title"/>
          </p:nvPr>
        </p:nvSpPr>
        <p:spPr/>
        <p:txBody>
          <a:bodyPr/>
          <a:lstStyle/>
          <a:p>
            <a:r>
              <a:rPr lang="en-US" dirty="0"/>
              <a:t>Other terms</a:t>
            </a:r>
          </a:p>
        </p:txBody>
      </p:sp>
      <p:sp>
        <p:nvSpPr>
          <p:cNvPr id="3" name="Content Placeholder 2">
            <a:extLst>
              <a:ext uri="{FF2B5EF4-FFF2-40B4-BE49-F238E27FC236}">
                <a16:creationId xmlns:a16="http://schemas.microsoft.com/office/drawing/2014/main" id="{430A7294-3BE4-4268-A0AF-7FA20979B4E0}"/>
              </a:ext>
            </a:extLst>
          </p:cNvPr>
          <p:cNvSpPr>
            <a:spLocks noGrp="1"/>
          </p:cNvSpPr>
          <p:nvPr>
            <p:ph idx="1"/>
          </p:nvPr>
        </p:nvSpPr>
        <p:spPr>
          <a:xfrm>
            <a:off x="3837184" y="427482"/>
            <a:ext cx="7315200" cy="5993892"/>
          </a:xfrm>
        </p:spPr>
        <p:txBody>
          <a:bodyPr>
            <a:normAutofit fontScale="92500" lnSpcReduction="10000"/>
          </a:bodyPr>
          <a:lstStyle/>
          <a:p>
            <a:r>
              <a:rPr lang="en-US" sz="2400" b="1" dirty="0">
                <a:solidFill>
                  <a:schemeClr val="dk1"/>
                </a:solidFill>
                <a:latin typeface="Calibri"/>
                <a:ea typeface="Calibri"/>
                <a:cs typeface="Calibri"/>
                <a:sym typeface="Calibri"/>
              </a:rPr>
              <a:t>Canonical Form: </a:t>
            </a:r>
            <a:r>
              <a:rPr lang="en-US" sz="2400" dirty="0">
                <a:solidFill>
                  <a:schemeClr val="dk1"/>
                </a:solidFill>
                <a:latin typeface="Calibri"/>
                <a:ea typeface="Calibri"/>
                <a:cs typeface="Calibri"/>
                <a:sym typeface="Calibri"/>
              </a:rPr>
              <a:t>the standard form used to create the table (or figure)</a:t>
            </a:r>
          </a:p>
          <a:p>
            <a:r>
              <a:rPr lang="en-US" sz="2400" b="1" dirty="0">
                <a:solidFill>
                  <a:schemeClr val="dk1"/>
                </a:solidFill>
                <a:latin typeface="Calibri"/>
                <a:ea typeface="Calibri"/>
                <a:cs typeface="Calibri"/>
                <a:sym typeface="Calibri"/>
              </a:rPr>
              <a:t>Cell: </a:t>
            </a:r>
            <a:r>
              <a:rPr lang="en-US" sz="2400" dirty="0">
                <a:solidFill>
                  <a:schemeClr val="dk1"/>
                </a:solidFill>
                <a:latin typeface="Calibri"/>
                <a:ea typeface="Calibri"/>
                <a:cs typeface="Calibri"/>
                <a:sym typeface="Calibri"/>
              </a:rPr>
              <a:t>point of intersection between a row and a column</a:t>
            </a:r>
          </a:p>
          <a:p>
            <a:r>
              <a:rPr lang="en-US" sz="2400" b="1" dirty="0">
                <a:solidFill>
                  <a:schemeClr val="dk1"/>
                </a:solidFill>
                <a:latin typeface="Calibri"/>
                <a:ea typeface="Calibri"/>
                <a:cs typeface="Calibri"/>
                <a:sym typeface="Calibri"/>
              </a:rPr>
              <a:t>Table Body: </a:t>
            </a:r>
            <a:r>
              <a:rPr lang="en-US" sz="2400" dirty="0">
                <a:solidFill>
                  <a:schemeClr val="dk1"/>
                </a:solidFill>
                <a:latin typeface="Calibri"/>
                <a:ea typeface="Calibri"/>
                <a:cs typeface="Calibri"/>
                <a:sym typeface="Calibri"/>
              </a:rPr>
              <a:t>Rows of cells containing primary data of the table </a:t>
            </a:r>
            <a:endParaRPr lang="en-US" sz="2400" dirty="0"/>
          </a:p>
          <a:p>
            <a:r>
              <a:rPr lang="en-US" sz="2400" b="1" dirty="0">
                <a:solidFill>
                  <a:schemeClr val="dk1"/>
                </a:solidFill>
                <a:latin typeface="Calibri"/>
                <a:ea typeface="Calibri"/>
                <a:cs typeface="Calibri"/>
                <a:sym typeface="Calibri"/>
              </a:rPr>
              <a:t>Stub or Stub Column: </a:t>
            </a:r>
            <a:r>
              <a:rPr lang="en-US" sz="2400" dirty="0">
                <a:solidFill>
                  <a:schemeClr val="dk1"/>
                </a:solidFill>
                <a:latin typeface="Calibri"/>
                <a:ea typeface="Calibri"/>
                <a:cs typeface="Calibri"/>
                <a:sym typeface="Calibri"/>
              </a:rPr>
              <a:t>Leftmost column of the table; usually lists the major independent or predictor variables</a:t>
            </a:r>
          </a:p>
          <a:p>
            <a:r>
              <a:rPr lang="en-US" sz="2400" b="1" dirty="0">
                <a:solidFill>
                  <a:schemeClr val="dk1"/>
                </a:solidFill>
                <a:latin typeface="Calibri"/>
                <a:ea typeface="Calibri"/>
                <a:cs typeface="Calibri"/>
                <a:sym typeface="Calibri"/>
              </a:rPr>
              <a:t>Column Heads: </a:t>
            </a:r>
            <a:r>
              <a:rPr lang="en-US" sz="2400" dirty="0">
                <a:solidFill>
                  <a:schemeClr val="dk1"/>
                </a:solidFill>
                <a:latin typeface="Calibri"/>
                <a:ea typeface="Calibri"/>
                <a:cs typeface="Calibri"/>
                <a:sym typeface="Calibri"/>
              </a:rPr>
              <a:t>Heading that identifies the entries in just one column in the body of the table</a:t>
            </a:r>
          </a:p>
          <a:p>
            <a:r>
              <a:rPr lang="en-US" sz="2400" b="1" dirty="0">
                <a:solidFill>
                  <a:schemeClr val="dk1"/>
                </a:solidFill>
                <a:latin typeface="Calibri"/>
                <a:ea typeface="Calibri"/>
                <a:cs typeface="Calibri"/>
                <a:sym typeface="Calibri"/>
              </a:rPr>
              <a:t>Table Spanner: </a:t>
            </a:r>
            <a:r>
              <a:rPr lang="en-US" sz="2400" dirty="0">
                <a:solidFill>
                  <a:schemeClr val="dk1"/>
                </a:solidFill>
                <a:latin typeface="Calibri"/>
                <a:ea typeface="Calibri"/>
                <a:cs typeface="Calibri"/>
                <a:sym typeface="Calibri"/>
              </a:rPr>
              <a:t>Heading that covers the entire width of the body of the table</a:t>
            </a:r>
          </a:p>
          <a:p>
            <a:r>
              <a:rPr lang="en-US" sz="2400" b="1" dirty="0">
                <a:solidFill>
                  <a:schemeClr val="dk1"/>
                </a:solidFill>
                <a:latin typeface="Calibri"/>
                <a:ea typeface="Calibri"/>
                <a:cs typeface="Calibri"/>
                <a:sym typeface="Calibri"/>
              </a:rPr>
              <a:t>Decked Heads: </a:t>
            </a:r>
            <a:r>
              <a:rPr lang="en-US" sz="2400" dirty="0">
                <a:solidFill>
                  <a:schemeClr val="dk1"/>
                </a:solidFill>
                <a:latin typeface="Calibri"/>
                <a:ea typeface="Calibri"/>
                <a:cs typeface="Calibri"/>
                <a:sym typeface="Calibri"/>
              </a:rPr>
              <a:t>Heading that is stacked, avoids repetition of words in column headings</a:t>
            </a:r>
          </a:p>
          <a:p>
            <a:r>
              <a:rPr lang="en-US" sz="2400" b="1" dirty="0">
                <a:solidFill>
                  <a:schemeClr val="dk1"/>
                </a:solidFill>
                <a:latin typeface="Calibri"/>
                <a:ea typeface="Calibri"/>
                <a:cs typeface="Calibri"/>
                <a:sym typeface="Calibri"/>
              </a:rPr>
              <a:t>Column Spanner: </a:t>
            </a:r>
            <a:r>
              <a:rPr lang="en-US" sz="2400" dirty="0">
                <a:solidFill>
                  <a:schemeClr val="dk1"/>
                </a:solidFill>
                <a:latin typeface="Calibri"/>
                <a:ea typeface="Calibri"/>
                <a:cs typeface="Calibri"/>
                <a:sym typeface="Calibri"/>
              </a:rPr>
              <a:t>Heading that identifies the entries in two or more columns in the body of the table</a:t>
            </a:r>
          </a:p>
          <a:p>
            <a:r>
              <a:rPr lang="en-US" sz="2400" b="1" dirty="0">
                <a:solidFill>
                  <a:schemeClr val="dk1"/>
                </a:solidFill>
                <a:latin typeface="Calibri"/>
                <a:ea typeface="Calibri"/>
                <a:cs typeface="Calibri"/>
                <a:sym typeface="Calibri"/>
              </a:rPr>
              <a:t>Stub Head: </a:t>
            </a:r>
            <a:r>
              <a:rPr lang="en-US" sz="2400" dirty="0">
                <a:solidFill>
                  <a:schemeClr val="dk1"/>
                </a:solidFill>
                <a:latin typeface="Calibri"/>
                <a:ea typeface="Calibri"/>
                <a:cs typeface="Calibri"/>
                <a:sym typeface="Calibri"/>
              </a:rPr>
              <a:t>Heading that identifies the entries in the leftmost column</a:t>
            </a:r>
            <a:endParaRPr lang="en-US" sz="2400" dirty="0"/>
          </a:p>
        </p:txBody>
      </p:sp>
    </p:spTree>
    <p:extLst>
      <p:ext uri="{BB962C8B-B14F-4D97-AF65-F5344CB8AC3E}">
        <p14:creationId xmlns:p14="http://schemas.microsoft.com/office/powerpoint/2010/main" val="4114339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F7349-B6B8-4120-BD43-818CC6D2D329}"/>
              </a:ext>
            </a:extLst>
          </p:cNvPr>
          <p:cNvSpPr>
            <a:spLocks noGrp="1"/>
          </p:cNvSpPr>
          <p:nvPr>
            <p:ph type="title"/>
          </p:nvPr>
        </p:nvSpPr>
        <p:spPr/>
        <p:txBody>
          <a:bodyPr/>
          <a:lstStyle/>
          <a:p>
            <a:r>
              <a:rPr lang="en-US" dirty="0"/>
              <a:t>Figures</a:t>
            </a:r>
          </a:p>
        </p:txBody>
      </p:sp>
    </p:spTree>
    <p:extLst>
      <p:ext uri="{BB962C8B-B14F-4D97-AF65-F5344CB8AC3E}">
        <p14:creationId xmlns:p14="http://schemas.microsoft.com/office/powerpoint/2010/main" val="36558590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24292-88BB-44F7-85BF-D2530EF59423}"/>
              </a:ext>
            </a:extLst>
          </p:cNvPr>
          <p:cNvSpPr>
            <a:spLocks noGrp="1"/>
          </p:cNvSpPr>
          <p:nvPr>
            <p:ph type="title"/>
          </p:nvPr>
        </p:nvSpPr>
        <p:spPr/>
        <p:txBody>
          <a:bodyPr/>
          <a:lstStyle/>
          <a:p>
            <a:r>
              <a:rPr lang="en-US" dirty="0"/>
              <a:t>Common types of figures</a:t>
            </a:r>
          </a:p>
        </p:txBody>
      </p:sp>
      <p:sp>
        <p:nvSpPr>
          <p:cNvPr id="3" name="Content Placeholder 2">
            <a:extLst>
              <a:ext uri="{FF2B5EF4-FFF2-40B4-BE49-F238E27FC236}">
                <a16:creationId xmlns:a16="http://schemas.microsoft.com/office/drawing/2014/main" id="{CC339A8B-F534-4360-8811-EE3A2CE37B47}"/>
              </a:ext>
            </a:extLst>
          </p:cNvPr>
          <p:cNvSpPr>
            <a:spLocks noGrp="1"/>
          </p:cNvSpPr>
          <p:nvPr>
            <p:ph idx="1"/>
          </p:nvPr>
        </p:nvSpPr>
        <p:spPr/>
        <p:txBody>
          <a:bodyPr>
            <a:normAutofit/>
          </a:bodyPr>
          <a:lstStyle/>
          <a:p>
            <a:r>
              <a:rPr lang="en-US" sz="2400" b="1" dirty="0"/>
              <a:t>Graphs </a:t>
            </a:r>
            <a:r>
              <a:rPr lang="en-US" sz="2400" dirty="0"/>
              <a:t>typically display the relationship between two quantitative indices or between and continuous, quantitative variable and a group of subjects</a:t>
            </a:r>
          </a:p>
          <a:p>
            <a:r>
              <a:rPr lang="en-US" sz="2400" b="1" dirty="0"/>
              <a:t>Charts </a:t>
            </a:r>
            <a:r>
              <a:rPr lang="en-US" sz="2400" dirty="0"/>
              <a:t>generally display nonquantitative information</a:t>
            </a:r>
          </a:p>
          <a:p>
            <a:pPr lvl="1"/>
            <a:r>
              <a:rPr lang="en-US" sz="2200" dirty="0"/>
              <a:t>Example: A flow chart would work well to display the flow of subjects through a process</a:t>
            </a:r>
          </a:p>
          <a:p>
            <a:r>
              <a:rPr lang="en-US" sz="2400" b="1" dirty="0"/>
              <a:t>Maps </a:t>
            </a:r>
            <a:r>
              <a:rPr lang="en-US" sz="2400" dirty="0"/>
              <a:t>generally display spatial information</a:t>
            </a:r>
          </a:p>
          <a:p>
            <a:r>
              <a:rPr lang="en-US" sz="2400" b="1" dirty="0"/>
              <a:t>Drawings </a:t>
            </a:r>
            <a:r>
              <a:rPr lang="en-US" sz="2400" dirty="0"/>
              <a:t>show information pictorially</a:t>
            </a:r>
          </a:p>
          <a:p>
            <a:r>
              <a:rPr lang="en-US" sz="2400" b="1" dirty="0"/>
              <a:t>Photographs </a:t>
            </a:r>
            <a:r>
              <a:rPr lang="en-US" sz="2400" dirty="0"/>
              <a:t>contain direct visual representations of information</a:t>
            </a:r>
            <a:endParaRPr lang="en-US" sz="2400" b="1" dirty="0"/>
          </a:p>
        </p:txBody>
      </p:sp>
    </p:spTree>
    <p:extLst>
      <p:ext uri="{BB962C8B-B14F-4D97-AF65-F5344CB8AC3E}">
        <p14:creationId xmlns:p14="http://schemas.microsoft.com/office/powerpoint/2010/main" val="3096022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7A45F-EE96-4BC2-9F8D-0D29BF70C75A}"/>
              </a:ext>
            </a:extLst>
          </p:cNvPr>
          <p:cNvSpPr>
            <a:spLocks noGrp="1"/>
          </p:cNvSpPr>
          <p:nvPr>
            <p:ph type="title"/>
          </p:nvPr>
        </p:nvSpPr>
        <p:spPr/>
        <p:txBody>
          <a:bodyPr/>
          <a:lstStyle/>
          <a:p>
            <a:r>
              <a:rPr lang="en-US" dirty="0"/>
              <a:t>Legends and captions</a:t>
            </a:r>
          </a:p>
        </p:txBody>
      </p:sp>
      <p:sp>
        <p:nvSpPr>
          <p:cNvPr id="3" name="Content Placeholder 2">
            <a:extLst>
              <a:ext uri="{FF2B5EF4-FFF2-40B4-BE49-F238E27FC236}">
                <a16:creationId xmlns:a16="http://schemas.microsoft.com/office/drawing/2014/main" id="{152ACB8F-8A23-41D5-8596-E5B4E4ABADC2}"/>
              </a:ext>
            </a:extLst>
          </p:cNvPr>
          <p:cNvSpPr>
            <a:spLocks noGrp="1"/>
          </p:cNvSpPr>
          <p:nvPr>
            <p:ph idx="1"/>
          </p:nvPr>
        </p:nvSpPr>
        <p:spPr>
          <a:xfrm>
            <a:off x="3805768" y="427482"/>
            <a:ext cx="7315200" cy="5993892"/>
          </a:xfrm>
        </p:spPr>
        <p:txBody>
          <a:bodyPr>
            <a:normAutofit/>
          </a:bodyPr>
          <a:lstStyle/>
          <a:p>
            <a:r>
              <a:rPr lang="en-US" sz="2400" b="1" dirty="0"/>
              <a:t>Legends </a:t>
            </a:r>
            <a:r>
              <a:rPr lang="en-US" sz="2400" dirty="0"/>
              <a:t>explain the symbols used in a figure and is placed within a figure</a:t>
            </a:r>
          </a:p>
          <a:p>
            <a:pPr lvl="1"/>
            <a:r>
              <a:rPr lang="en-US" sz="2200" dirty="0"/>
              <a:t>Should have the same lettering as the rest of the figure</a:t>
            </a:r>
          </a:p>
          <a:p>
            <a:pPr lvl="1"/>
            <a:r>
              <a:rPr lang="en-US" sz="2200" dirty="0"/>
              <a:t>Capitalize major words</a:t>
            </a:r>
          </a:p>
          <a:p>
            <a:r>
              <a:rPr lang="en-US" sz="2400" b="1" dirty="0"/>
              <a:t>Captions </a:t>
            </a:r>
            <a:r>
              <a:rPr lang="en-US" sz="2400" dirty="0"/>
              <a:t>are concise explanations of the figure and are placed directly below the figure.</a:t>
            </a:r>
          </a:p>
          <a:p>
            <a:pPr lvl="1"/>
            <a:r>
              <a:rPr lang="en-US" sz="2200" dirty="0"/>
              <a:t>Serve as the figure’s title</a:t>
            </a:r>
          </a:p>
          <a:p>
            <a:pPr lvl="1"/>
            <a:r>
              <a:rPr lang="en-US" sz="2200" dirty="0"/>
              <a:t>Should include figure number, a descriptive phrase, and any information needed to clarify the figure</a:t>
            </a:r>
          </a:p>
          <a:p>
            <a:pPr lvl="1"/>
            <a:r>
              <a:rPr lang="en-US" sz="2200" dirty="0"/>
              <a:t>Should explain units of measurement, symbols, and abbreviations which are not included in the legend</a:t>
            </a:r>
          </a:p>
          <a:p>
            <a:r>
              <a:rPr lang="en-US" sz="2400" dirty="0"/>
              <a:t>Lettering within a figure should be large and sharp enough to be legible.</a:t>
            </a:r>
          </a:p>
          <a:p>
            <a:pPr lvl="1"/>
            <a:r>
              <a:rPr lang="en-US" sz="2200" dirty="0"/>
              <a:t>The size of lettering should be no smaller than 8 point font and no larger than 14 point font.  Sizing should be consistent throughout the figure.</a:t>
            </a:r>
          </a:p>
        </p:txBody>
      </p:sp>
    </p:spTree>
    <p:extLst>
      <p:ext uri="{BB962C8B-B14F-4D97-AF65-F5344CB8AC3E}">
        <p14:creationId xmlns:p14="http://schemas.microsoft.com/office/powerpoint/2010/main" val="9777471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84A32-3902-4BA8-BB2C-5677B1866984}"/>
              </a:ext>
            </a:extLst>
          </p:cNvPr>
          <p:cNvSpPr>
            <a:spLocks noGrp="1"/>
          </p:cNvSpPr>
          <p:nvPr>
            <p:ph type="title"/>
          </p:nvPr>
        </p:nvSpPr>
        <p:spPr/>
        <p:txBody>
          <a:bodyPr/>
          <a:lstStyle/>
          <a:p>
            <a:r>
              <a:rPr lang="en-US" dirty="0"/>
              <a:t>In class demonstration</a:t>
            </a:r>
          </a:p>
        </p:txBody>
      </p:sp>
    </p:spTree>
    <p:extLst>
      <p:ext uri="{BB962C8B-B14F-4D97-AF65-F5344CB8AC3E}">
        <p14:creationId xmlns:p14="http://schemas.microsoft.com/office/powerpoint/2010/main" val="36913144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6D88D-BDB9-4710-AB80-BF3275D03AC1}"/>
              </a:ext>
            </a:extLst>
          </p:cNvPr>
          <p:cNvSpPr>
            <a:spLocks noGrp="1"/>
          </p:cNvSpPr>
          <p:nvPr>
            <p:ph type="title"/>
          </p:nvPr>
        </p:nvSpPr>
        <p:spPr/>
        <p:txBody>
          <a:bodyPr/>
          <a:lstStyle/>
          <a:p>
            <a:r>
              <a:rPr lang="en-US" dirty="0"/>
              <a:t>How to create a table in Word</a:t>
            </a:r>
          </a:p>
        </p:txBody>
      </p:sp>
      <p:sp>
        <p:nvSpPr>
          <p:cNvPr id="3" name="Content Placeholder 2">
            <a:extLst>
              <a:ext uri="{FF2B5EF4-FFF2-40B4-BE49-F238E27FC236}">
                <a16:creationId xmlns:a16="http://schemas.microsoft.com/office/drawing/2014/main" id="{40C818E9-7F1F-47B9-ACF3-8E17452B1C8E}"/>
              </a:ext>
            </a:extLst>
          </p:cNvPr>
          <p:cNvSpPr>
            <a:spLocks noGrp="1"/>
          </p:cNvSpPr>
          <p:nvPr>
            <p:ph idx="1"/>
          </p:nvPr>
        </p:nvSpPr>
        <p:spPr>
          <a:xfrm>
            <a:off x="3869268" y="427482"/>
            <a:ext cx="7315200" cy="5993892"/>
          </a:xfrm>
        </p:spPr>
        <p:txBody>
          <a:bodyPr>
            <a:normAutofit fontScale="85000" lnSpcReduction="20000"/>
          </a:bodyPr>
          <a:lstStyle/>
          <a:p>
            <a:r>
              <a:rPr lang="en-US" sz="2400" dirty="0"/>
              <a:t>Open Word</a:t>
            </a:r>
          </a:p>
          <a:p>
            <a:r>
              <a:rPr lang="en-US" sz="2400" dirty="0"/>
              <a:t>At the top of the ribbon, select “Insert” and select “Table”</a:t>
            </a:r>
          </a:p>
          <a:p>
            <a:r>
              <a:rPr lang="en-US" sz="2400" dirty="0"/>
              <a:t>Choose the number of cells by dragging your cursor</a:t>
            </a:r>
          </a:p>
          <a:p>
            <a:r>
              <a:rPr lang="en-US" sz="2400" dirty="0"/>
              <a:t>In the topmost row, type “Table #”</a:t>
            </a:r>
          </a:p>
          <a:p>
            <a:r>
              <a:rPr lang="en-US" sz="2400" dirty="0"/>
              <a:t>In the second row, type the table title (italicized)</a:t>
            </a:r>
          </a:p>
          <a:p>
            <a:r>
              <a:rPr lang="en-US" sz="2400" dirty="0"/>
              <a:t>Select “Merge and Center” for the table number and table title rows (separately). Left align both</a:t>
            </a:r>
          </a:p>
          <a:p>
            <a:r>
              <a:rPr lang="en-US" sz="2400" dirty="0"/>
              <a:t>Type and center any column names (column spanners, column heads, and stub heads)</a:t>
            </a:r>
          </a:p>
          <a:p>
            <a:pPr lvl="1"/>
            <a:r>
              <a:rPr lang="en-US" sz="2200" dirty="0"/>
              <a:t>Column names which refer to more than one column should be merged using the “Merge and Center” button</a:t>
            </a:r>
          </a:p>
          <a:p>
            <a:r>
              <a:rPr lang="en-US" sz="2400" dirty="0"/>
              <a:t>Type data</a:t>
            </a:r>
          </a:p>
          <a:p>
            <a:r>
              <a:rPr lang="en-US" sz="2400" dirty="0"/>
              <a:t>Remove the inside and outside borders of all cells</a:t>
            </a:r>
          </a:p>
          <a:p>
            <a:r>
              <a:rPr lang="en-US" sz="2400" dirty="0"/>
              <a:t>Add borders between rows above and below column names</a:t>
            </a:r>
          </a:p>
          <a:p>
            <a:r>
              <a:rPr lang="en-US" sz="2400" dirty="0"/>
              <a:t>Type table notes as necessary in the next rows (there should be a border line above these notes, but no border line between or below notes)</a:t>
            </a:r>
          </a:p>
          <a:p>
            <a:r>
              <a:rPr lang="en-US" sz="2400" dirty="0"/>
              <a:t>Remove any excess cells</a:t>
            </a:r>
          </a:p>
        </p:txBody>
      </p:sp>
    </p:spTree>
    <p:extLst>
      <p:ext uri="{BB962C8B-B14F-4D97-AF65-F5344CB8AC3E}">
        <p14:creationId xmlns:p14="http://schemas.microsoft.com/office/powerpoint/2010/main" val="1558605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00262-6D8D-4905-AF75-FDF13F053641}"/>
              </a:ext>
            </a:extLst>
          </p:cNvPr>
          <p:cNvSpPr>
            <a:spLocks noGrp="1"/>
          </p:cNvSpPr>
          <p:nvPr>
            <p:ph type="title"/>
          </p:nvPr>
        </p:nvSpPr>
        <p:spPr/>
        <p:txBody>
          <a:bodyPr>
            <a:normAutofit fontScale="90000"/>
          </a:bodyPr>
          <a:lstStyle/>
          <a:p>
            <a:r>
              <a:rPr lang="en-US" dirty="0"/>
              <a:t>At the top of the ribbon, select “Insert” and select “Table”</a:t>
            </a:r>
            <a:br>
              <a:rPr lang="en-US" dirty="0"/>
            </a:br>
            <a:br>
              <a:rPr lang="en-US" dirty="0"/>
            </a:br>
            <a:r>
              <a:rPr lang="en-US" dirty="0"/>
              <a:t>Choose the number of cells by dragging your cursor</a:t>
            </a:r>
          </a:p>
        </p:txBody>
      </p:sp>
      <p:pic>
        <p:nvPicPr>
          <p:cNvPr id="4" name="image6.png">
            <a:extLst>
              <a:ext uri="{FF2B5EF4-FFF2-40B4-BE49-F238E27FC236}">
                <a16:creationId xmlns:a16="http://schemas.microsoft.com/office/drawing/2014/main" id="{35296CD2-659A-479C-9740-3BD440D4A4F9}"/>
              </a:ext>
            </a:extLst>
          </p:cNvPr>
          <p:cNvPicPr>
            <a:picLocks noGrp="1"/>
          </p:cNvPicPr>
          <p:nvPr>
            <p:ph idx="1"/>
          </p:nvPr>
        </p:nvPicPr>
        <p:blipFill>
          <a:blip r:embed="rId2"/>
          <a:srcRect/>
          <a:stretch>
            <a:fillRect/>
          </a:stretch>
        </p:blipFill>
        <p:spPr>
          <a:xfrm>
            <a:off x="3868738" y="976671"/>
            <a:ext cx="7315200" cy="4895133"/>
          </a:xfrm>
          <a:prstGeom prst="rect">
            <a:avLst/>
          </a:prstGeom>
          <a:ln/>
        </p:spPr>
      </p:pic>
    </p:spTree>
    <p:extLst>
      <p:ext uri="{BB962C8B-B14F-4D97-AF65-F5344CB8AC3E}">
        <p14:creationId xmlns:p14="http://schemas.microsoft.com/office/powerpoint/2010/main" val="1892841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88DF0-0698-498D-A607-53228068E171}"/>
              </a:ext>
            </a:extLst>
          </p:cNvPr>
          <p:cNvSpPr>
            <a:spLocks noGrp="1"/>
          </p:cNvSpPr>
          <p:nvPr>
            <p:ph type="title"/>
          </p:nvPr>
        </p:nvSpPr>
        <p:spPr/>
        <p:txBody>
          <a:bodyPr/>
          <a:lstStyle/>
          <a:p>
            <a:r>
              <a:rPr lang="en-US" dirty="0"/>
              <a:t>In the topmost row, type “Table #”</a:t>
            </a:r>
            <a:br>
              <a:rPr lang="en-US" dirty="0"/>
            </a:br>
            <a:br>
              <a:rPr lang="en-US" dirty="0"/>
            </a:br>
            <a:r>
              <a:rPr lang="en-US" dirty="0"/>
              <a:t>In the second row, type the table title (italicized)</a:t>
            </a:r>
          </a:p>
        </p:txBody>
      </p:sp>
      <p:pic>
        <p:nvPicPr>
          <p:cNvPr id="4" name="image4.png">
            <a:extLst>
              <a:ext uri="{FF2B5EF4-FFF2-40B4-BE49-F238E27FC236}">
                <a16:creationId xmlns:a16="http://schemas.microsoft.com/office/drawing/2014/main" id="{731B324B-4D15-418E-8710-440B5130D3DE}"/>
              </a:ext>
            </a:extLst>
          </p:cNvPr>
          <p:cNvPicPr>
            <a:picLocks noGrp="1"/>
          </p:cNvPicPr>
          <p:nvPr>
            <p:ph idx="1"/>
          </p:nvPr>
        </p:nvPicPr>
        <p:blipFill>
          <a:blip r:embed="rId2"/>
          <a:srcRect/>
          <a:stretch>
            <a:fillRect/>
          </a:stretch>
        </p:blipFill>
        <p:spPr>
          <a:xfrm>
            <a:off x="4304733" y="863600"/>
            <a:ext cx="6443210" cy="5121275"/>
          </a:xfrm>
          <a:prstGeom prst="rect">
            <a:avLst/>
          </a:prstGeom>
          <a:ln/>
        </p:spPr>
      </p:pic>
    </p:spTree>
    <p:extLst>
      <p:ext uri="{BB962C8B-B14F-4D97-AF65-F5344CB8AC3E}">
        <p14:creationId xmlns:p14="http://schemas.microsoft.com/office/powerpoint/2010/main" val="33313867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1ECBF-296C-4463-BCFE-F1E1F80063F6}"/>
              </a:ext>
            </a:extLst>
          </p:cNvPr>
          <p:cNvSpPr>
            <a:spLocks noGrp="1"/>
          </p:cNvSpPr>
          <p:nvPr>
            <p:ph type="title"/>
          </p:nvPr>
        </p:nvSpPr>
        <p:spPr/>
        <p:txBody>
          <a:bodyPr/>
          <a:lstStyle/>
          <a:p>
            <a:r>
              <a:rPr lang="en-US" dirty="0"/>
              <a:t>Select “Merge and Center” for the table number and table title rows (separately)</a:t>
            </a:r>
            <a:br>
              <a:rPr lang="en-US" dirty="0"/>
            </a:br>
            <a:br>
              <a:rPr lang="en-US" dirty="0"/>
            </a:br>
            <a:r>
              <a:rPr lang="en-US" dirty="0"/>
              <a:t>Left align both</a:t>
            </a:r>
          </a:p>
        </p:txBody>
      </p:sp>
      <p:pic>
        <p:nvPicPr>
          <p:cNvPr id="4" name="image2.png">
            <a:extLst>
              <a:ext uri="{FF2B5EF4-FFF2-40B4-BE49-F238E27FC236}">
                <a16:creationId xmlns:a16="http://schemas.microsoft.com/office/drawing/2014/main" id="{7D9DFADC-4E72-4097-ABB7-B9ED96E98C6E}"/>
              </a:ext>
            </a:extLst>
          </p:cNvPr>
          <p:cNvPicPr>
            <a:picLocks noGrp="1"/>
          </p:cNvPicPr>
          <p:nvPr>
            <p:ph idx="1"/>
          </p:nvPr>
        </p:nvPicPr>
        <p:blipFill>
          <a:blip r:embed="rId2"/>
          <a:srcRect/>
          <a:stretch>
            <a:fillRect/>
          </a:stretch>
        </p:blipFill>
        <p:spPr>
          <a:xfrm>
            <a:off x="3868738" y="1115885"/>
            <a:ext cx="7315200" cy="4616704"/>
          </a:xfrm>
          <a:prstGeom prst="rect">
            <a:avLst/>
          </a:prstGeom>
          <a:ln/>
        </p:spPr>
      </p:pic>
    </p:spTree>
    <p:extLst>
      <p:ext uri="{BB962C8B-B14F-4D97-AF65-F5344CB8AC3E}">
        <p14:creationId xmlns:p14="http://schemas.microsoft.com/office/powerpoint/2010/main" val="42062496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B2EA8-5D6B-4E19-B716-337D3B8150E5}"/>
              </a:ext>
            </a:extLst>
          </p:cNvPr>
          <p:cNvSpPr>
            <a:spLocks noGrp="1"/>
          </p:cNvSpPr>
          <p:nvPr>
            <p:ph type="title"/>
          </p:nvPr>
        </p:nvSpPr>
        <p:spPr/>
        <p:txBody>
          <a:bodyPr>
            <a:normAutofit fontScale="90000"/>
          </a:bodyPr>
          <a:lstStyle/>
          <a:p>
            <a:r>
              <a:rPr lang="en-US" dirty="0"/>
              <a:t>Type and center any column names</a:t>
            </a:r>
            <a:br>
              <a:rPr lang="en-US" dirty="0"/>
            </a:br>
            <a:br>
              <a:rPr lang="en-US" dirty="0"/>
            </a:br>
            <a:r>
              <a:rPr lang="en-US" dirty="0"/>
              <a:t>Column names which refer to more than one column should be merged using the “Merge and Center” button</a:t>
            </a:r>
          </a:p>
        </p:txBody>
      </p:sp>
      <p:pic>
        <p:nvPicPr>
          <p:cNvPr id="4" name="image3.png">
            <a:extLst>
              <a:ext uri="{FF2B5EF4-FFF2-40B4-BE49-F238E27FC236}">
                <a16:creationId xmlns:a16="http://schemas.microsoft.com/office/drawing/2014/main" id="{42F449C6-F761-4193-85F0-A9FC1F602D18}"/>
              </a:ext>
            </a:extLst>
          </p:cNvPr>
          <p:cNvPicPr>
            <a:picLocks noGrp="1"/>
          </p:cNvPicPr>
          <p:nvPr>
            <p:ph idx="1"/>
          </p:nvPr>
        </p:nvPicPr>
        <p:blipFill>
          <a:blip r:embed="rId2"/>
          <a:srcRect/>
          <a:stretch>
            <a:fillRect/>
          </a:stretch>
        </p:blipFill>
        <p:spPr>
          <a:xfrm>
            <a:off x="3868738" y="1140850"/>
            <a:ext cx="7315200" cy="4566774"/>
          </a:xfrm>
          <a:prstGeom prst="rect">
            <a:avLst/>
          </a:prstGeom>
          <a:ln/>
        </p:spPr>
      </p:pic>
    </p:spTree>
    <p:extLst>
      <p:ext uri="{BB962C8B-B14F-4D97-AF65-F5344CB8AC3E}">
        <p14:creationId xmlns:p14="http://schemas.microsoft.com/office/powerpoint/2010/main" val="1238666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1CD2E-B3E7-49E0-A236-4B68126BA457}"/>
              </a:ext>
            </a:extLst>
          </p:cNvPr>
          <p:cNvSpPr>
            <a:spLocks noGrp="1"/>
          </p:cNvSpPr>
          <p:nvPr>
            <p:ph type="title"/>
          </p:nvPr>
        </p:nvSpPr>
        <p:spPr/>
        <p:txBody>
          <a:bodyPr/>
          <a:lstStyle/>
          <a:p>
            <a:r>
              <a:rPr lang="en-US" dirty="0"/>
              <a:t>Type data</a:t>
            </a:r>
          </a:p>
        </p:txBody>
      </p:sp>
      <p:pic>
        <p:nvPicPr>
          <p:cNvPr id="4" name="image1.png">
            <a:extLst>
              <a:ext uri="{FF2B5EF4-FFF2-40B4-BE49-F238E27FC236}">
                <a16:creationId xmlns:a16="http://schemas.microsoft.com/office/drawing/2014/main" id="{94B1A4F1-373E-4C19-9DAE-8F64F43E92FD}"/>
              </a:ext>
            </a:extLst>
          </p:cNvPr>
          <p:cNvPicPr>
            <a:picLocks noGrp="1"/>
          </p:cNvPicPr>
          <p:nvPr>
            <p:ph idx="1"/>
          </p:nvPr>
        </p:nvPicPr>
        <p:blipFill>
          <a:blip r:embed="rId2"/>
          <a:srcRect t="19811" b="24491"/>
          <a:stretch>
            <a:fillRect/>
          </a:stretch>
        </p:blipFill>
        <p:spPr>
          <a:xfrm>
            <a:off x="3868738" y="2549947"/>
            <a:ext cx="7315200" cy="1748581"/>
          </a:xfrm>
          <a:prstGeom prst="rect">
            <a:avLst/>
          </a:prstGeom>
          <a:ln/>
        </p:spPr>
      </p:pic>
    </p:spTree>
    <p:extLst>
      <p:ext uri="{BB962C8B-B14F-4D97-AF65-F5344CB8AC3E}">
        <p14:creationId xmlns:p14="http://schemas.microsoft.com/office/powerpoint/2010/main" val="41043448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439F9-9F5D-4D7B-A2F2-8FF5A07334DD}"/>
              </a:ext>
            </a:extLst>
          </p:cNvPr>
          <p:cNvSpPr>
            <a:spLocks noGrp="1"/>
          </p:cNvSpPr>
          <p:nvPr>
            <p:ph type="title"/>
          </p:nvPr>
        </p:nvSpPr>
        <p:spPr/>
        <p:txBody>
          <a:bodyPr>
            <a:normAutofit fontScale="90000"/>
          </a:bodyPr>
          <a:lstStyle/>
          <a:p>
            <a:r>
              <a:rPr lang="en-US" dirty="0"/>
              <a:t>Remove the inside and outside borders of all cells</a:t>
            </a:r>
            <a:br>
              <a:rPr lang="en-US" dirty="0"/>
            </a:br>
            <a:br>
              <a:rPr lang="en-US" dirty="0"/>
            </a:br>
            <a:r>
              <a:rPr lang="en-US" dirty="0"/>
              <a:t>Add borders between rows above and below column names</a:t>
            </a:r>
          </a:p>
        </p:txBody>
      </p:sp>
      <p:pic>
        <p:nvPicPr>
          <p:cNvPr id="5" name="image5.png">
            <a:extLst>
              <a:ext uri="{FF2B5EF4-FFF2-40B4-BE49-F238E27FC236}">
                <a16:creationId xmlns:a16="http://schemas.microsoft.com/office/drawing/2014/main" id="{BAFF8AFD-6EA5-429A-9B5C-24C9A82A6064}"/>
              </a:ext>
            </a:extLst>
          </p:cNvPr>
          <p:cNvPicPr preferRelativeResize="0">
            <a:picLocks noGrp="1" noChangeAspect="1"/>
          </p:cNvPicPr>
          <p:nvPr>
            <p:ph sz="half" idx="1"/>
          </p:nvPr>
        </p:nvPicPr>
        <p:blipFill>
          <a:blip r:embed="rId2"/>
          <a:srcRect b="29212"/>
          <a:stretch>
            <a:fillRect/>
          </a:stretch>
        </p:blipFill>
        <p:spPr>
          <a:xfrm>
            <a:off x="3728739" y="217174"/>
            <a:ext cx="5715000" cy="2161391"/>
          </a:xfrm>
          <a:prstGeom prst="rect">
            <a:avLst/>
          </a:prstGeom>
          <a:ln/>
        </p:spPr>
      </p:pic>
      <p:pic>
        <p:nvPicPr>
          <p:cNvPr id="6" name="image9.png">
            <a:extLst>
              <a:ext uri="{FF2B5EF4-FFF2-40B4-BE49-F238E27FC236}">
                <a16:creationId xmlns:a16="http://schemas.microsoft.com/office/drawing/2014/main" id="{554425E4-6A26-435F-8AED-B2423BA8E7A2}"/>
              </a:ext>
            </a:extLst>
          </p:cNvPr>
          <p:cNvPicPr preferRelativeResize="0">
            <a:picLocks noGrp="1" noChangeAspect="1"/>
          </p:cNvPicPr>
          <p:nvPr>
            <p:ph sz="half" idx="2"/>
          </p:nvPr>
        </p:nvPicPr>
        <p:blipFill>
          <a:blip r:embed="rId3"/>
          <a:srcRect b="6617"/>
          <a:stretch>
            <a:fillRect/>
          </a:stretch>
        </p:blipFill>
        <p:spPr>
          <a:xfrm>
            <a:off x="4830506" y="2196901"/>
            <a:ext cx="5715000" cy="2607453"/>
          </a:xfrm>
          <a:prstGeom prst="rect">
            <a:avLst/>
          </a:prstGeom>
          <a:ln/>
        </p:spPr>
      </p:pic>
      <p:pic>
        <p:nvPicPr>
          <p:cNvPr id="7" name="image8.png">
            <a:extLst>
              <a:ext uri="{FF2B5EF4-FFF2-40B4-BE49-F238E27FC236}">
                <a16:creationId xmlns:a16="http://schemas.microsoft.com/office/drawing/2014/main" id="{0DDE4483-4433-47AA-A452-A7AE9B13B6BD}"/>
              </a:ext>
            </a:extLst>
          </p:cNvPr>
          <p:cNvPicPr preferRelativeResize="0">
            <a:picLocks noChangeAspect="1"/>
          </p:cNvPicPr>
          <p:nvPr/>
        </p:nvPicPr>
        <p:blipFill>
          <a:blip r:embed="rId4"/>
          <a:srcRect/>
          <a:stretch>
            <a:fillRect/>
          </a:stretch>
        </p:blipFill>
        <p:spPr>
          <a:xfrm>
            <a:off x="5895377" y="4205892"/>
            <a:ext cx="5715000" cy="2533650"/>
          </a:xfrm>
          <a:prstGeom prst="rect">
            <a:avLst/>
          </a:prstGeom>
          <a:ln/>
        </p:spPr>
      </p:pic>
    </p:spTree>
    <p:extLst>
      <p:ext uri="{BB962C8B-B14F-4D97-AF65-F5344CB8AC3E}">
        <p14:creationId xmlns:p14="http://schemas.microsoft.com/office/powerpoint/2010/main" val="652626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BC762-516E-40C0-8ABA-E358C0FEE649}"/>
              </a:ext>
            </a:extLst>
          </p:cNvPr>
          <p:cNvSpPr>
            <a:spLocks noGrp="1"/>
          </p:cNvSpPr>
          <p:nvPr>
            <p:ph type="title"/>
          </p:nvPr>
        </p:nvSpPr>
        <p:spPr/>
        <p:txBody>
          <a:bodyPr>
            <a:normAutofit fontScale="90000"/>
          </a:bodyPr>
          <a:lstStyle/>
          <a:p>
            <a:r>
              <a:rPr lang="en-US" dirty="0"/>
              <a:t>Type table notes as necessary in the next rows (there should be a border line above these notes, but no border line between or below notes)</a:t>
            </a:r>
          </a:p>
        </p:txBody>
      </p:sp>
      <p:pic>
        <p:nvPicPr>
          <p:cNvPr id="4" name="image7.png">
            <a:extLst>
              <a:ext uri="{FF2B5EF4-FFF2-40B4-BE49-F238E27FC236}">
                <a16:creationId xmlns:a16="http://schemas.microsoft.com/office/drawing/2014/main" id="{A6611AC4-39FC-445A-9B04-3D31A188D2BF}"/>
              </a:ext>
            </a:extLst>
          </p:cNvPr>
          <p:cNvPicPr>
            <a:picLocks noGrp="1"/>
          </p:cNvPicPr>
          <p:nvPr>
            <p:ph idx="1"/>
          </p:nvPr>
        </p:nvPicPr>
        <p:blipFill>
          <a:blip r:embed="rId2"/>
          <a:srcRect/>
          <a:stretch>
            <a:fillRect/>
          </a:stretch>
        </p:blipFill>
        <p:spPr>
          <a:xfrm>
            <a:off x="3868738" y="1753140"/>
            <a:ext cx="7315200" cy="3342194"/>
          </a:xfrm>
          <a:prstGeom prst="rect">
            <a:avLst/>
          </a:prstGeom>
          <a:ln/>
        </p:spPr>
      </p:pic>
    </p:spTree>
    <p:extLst>
      <p:ext uri="{BB962C8B-B14F-4D97-AF65-F5344CB8AC3E}">
        <p14:creationId xmlns:p14="http://schemas.microsoft.com/office/powerpoint/2010/main" val="2878799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7A6DF-AEDC-4B50-9B79-7A819B761F14}"/>
              </a:ext>
            </a:extLst>
          </p:cNvPr>
          <p:cNvSpPr>
            <a:spLocks noGrp="1"/>
          </p:cNvSpPr>
          <p:nvPr>
            <p:ph type="title"/>
          </p:nvPr>
        </p:nvSpPr>
        <p:spPr/>
        <p:txBody>
          <a:bodyPr/>
          <a:lstStyle/>
          <a:p>
            <a:r>
              <a:rPr lang="en-US" dirty="0"/>
              <a:t>How to create a figure in Excel</a:t>
            </a:r>
          </a:p>
        </p:txBody>
      </p:sp>
      <p:sp>
        <p:nvSpPr>
          <p:cNvPr id="3" name="Content Placeholder 2">
            <a:extLst>
              <a:ext uri="{FF2B5EF4-FFF2-40B4-BE49-F238E27FC236}">
                <a16:creationId xmlns:a16="http://schemas.microsoft.com/office/drawing/2014/main" id="{82D3FBBB-224F-41C7-AC94-6E4BBD5D5BE4}"/>
              </a:ext>
            </a:extLst>
          </p:cNvPr>
          <p:cNvSpPr>
            <a:spLocks noGrp="1"/>
          </p:cNvSpPr>
          <p:nvPr>
            <p:ph idx="1"/>
          </p:nvPr>
        </p:nvSpPr>
        <p:spPr/>
        <p:txBody>
          <a:bodyPr/>
          <a:lstStyle/>
          <a:p>
            <a:r>
              <a:rPr lang="en-US" dirty="0"/>
              <a:t>Open data in Excel</a:t>
            </a:r>
          </a:p>
          <a:p>
            <a:r>
              <a:rPr lang="en-US" dirty="0"/>
              <a:t>Highlight data by dragging your cursor over the data cells</a:t>
            </a:r>
          </a:p>
          <a:p>
            <a:r>
              <a:rPr lang="en-US" dirty="0"/>
              <a:t>Select “Recommended Charts”</a:t>
            </a:r>
          </a:p>
          <a:p>
            <a:r>
              <a:rPr lang="en-US" dirty="0"/>
              <a:t>Select the figure type which best fits your needs</a:t>
            </a:r>
          </a:p>
          <a:p>
            <a:r>
              <a:rPr lang="en-US" dirty="0"/>
              <a:t>Remove title and gridlines</a:t>
            </a:r>
          </a:p>
          <a:p>
            <a:r>
              <a:rPr lang="en-US" dirty="0"/>
              <a:t>Insert X and Y axis titles</a:t>
            </a:r>
          </a:p>
          <a:p>
            <a:r>
              <a:rPr lang="en-US" dirty="0"/>
              <a:t>Copy and paste into Word</a:t>
            </a:r>
          </a:p>
          <a:p>
            <a:r>
              <a:rPr lang="en-US" dirty="0"/>
              <a:t>Type figure description</a:t>
            </a:r>
          </a:p>
          <a:p>
            <a:r>
              <a:rPr lang="en-US" dirty="0"/>
              <a:t>Center figure and figure description</a:t>
            </a:r>
          </a:p>
        </p:txBody>
      </p:sp>
    </p:spTree>
    <p:extLst>
      <p:ext uri="{BB962C8B-B14F-4D97-AF65-F5344CB8AC3E}">
        <p14:creationId xmlns:p14="http://schemas.microsoft.com/office/powerpoint/2010/main" val="1936125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C00E0-0749-4AD5-9800-82A7896D0BA1}"/>
              </a:ext>
            </a:extLst>
          </p:cNvPr>
          <p:cNvSpPr>
            <a:spLocks noGrp="1"/>
          </p:cNvSpPr>
          <p:nvPr>
            <p:ph type="title"/>
          </p:nvPr>
        </p:nvSpPr>
        <p:spPr/>
        <p:txBody>
          <a:bodyPr/>
          <a:lstStyle/>
          <a:p>
            <a:r>
              <a:rPr lang="en-US" dirty="0"/>
              <a:t>Open data in Excel</a:t>
            </a:r>
          </a:p>
        </p:txBody>
      </p:sp>
      <p:pic>
        <p:nvPicPr>
          <p:cNvPr id="4" name="image1.png">
            <a:extLst>
              <a:ext uri="{FF2B5EF4-FFF2-40B4-BE49-F238E27FC236}">
                <a16:creationId xmlns:a16="http://schemas.microsoft.com/office/drawing/2014/main" id="{FD0121D4-3706-42E7-B8BB-00CBE9BCCDFF}"/>
              </a:ext>
            </a:extLst>
          </p:cNvPr>
          <p:cNvPicPr>
            <a:picLocks noGrp="1"/>
          </p:cNvPicPr>
          <p:nvPr>
            <p:ph idx="1"/>
          </p:nvPr>
        </p:nvPicPr>
        <p:blipFill>
          <a:blip r:embed="rId2"/>
          <a:srcRect/>
          <a:stretch>
            <a:fillRect/>
          </a:stretch>
        </p:blipFill>
        <p:spPr>
          <a:xfrm>
            <a:off x="3915183" y="863600"/>
            <a:ext cx="7222310" cy="5121275"/>
          </a:xfrm>
          <a:prstGeom prst="rect">
            <a:avLst/>
          </a:prstGeom>
          <a:ln/>
        </p:spPr>
      </p:pic>
    </p:spTree>
    <p:extLst>
      <p:ext uri="{BB962C8B-B14F-4D97-AF65-F5344CB8AC3E}">
        <p14:creationId xmlns:p14="http://schemas.microsoft.com/office/powerpoint/2010/main" val="23157778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0FBBF-B5C0-4636-B93F-D37D42DCEE0B}"/>
              </a:ext>
            </a:extLst>
          </p:cNvPr>
          <p:cNvSpPr>
            <a:spLocks noGrp="1"/>
          </p:cNvSpPr>
          <p:nvPr>
            <p:ph type="title"/>
          </p:nvPr>
        </p:nvSpPr>
        <p:spPr/>
        <p:txBody>
          <a:bodyPr>
            <a:noAutofit/>
          </a:bodyPr>
          <a:lstStyle/>
          <a:p>
            <a:r>
              <a:rPr lang="en-US" sz="2800" dirty="0"/>
              <a:t>Highlight data by dragging your cursor over the data cells</a:t>
            </a:r>
            <a:br>
              <a:rPr lang="en-US" sz="2800" dirty="0"/>
            </a:br>
            <a:br>
              <a:rPr lang="en-US" sz="2800" dirty="0"/>
            </a:br>
            <a:r>
              <a:rPr lang="en-US" sz="2800" dirty="0"/>
              <a:t>Select “Recommended Charts”</a:t>
            </a:r>
            <a:br>
              <a:rPr lang="en-US" sz="2800" dirty="0"/>
            </a:br>
            <a:br>
              <a:rPr lang="en-US" sz="2800" dirty="0"/>
            </a:br>
            <a:r>
              <a:rPr lang="en-US" sz="2800" dirty="0"/>
              <a:t>Select the figure type which best fits your needs</a:t>
            </a:r>
          </a:p>
        </p:txBody>
      </p:sp>
      <p:pic>
        <p:nvPicPr>
          <p:cNvPr id="4" name="image2.png">
            <a:extLst>
              <a:ext uri="{FF2B5EF4-FFF2-40B4-BE49-F238E27FC236}">
                <a16:creationId xmlns:a16="http://schemas.microsoft.com/office/drawing/2014/main" id="{D9DF0C8A-6464-4CE9-9095-4AE0C9281128}"/>
              </a:ext>
            </a:extLst>
          </p:cNvPr>
          <p:cNvPicPr>
            <a:picLocks noGrp="1"/>
          </p:cNvPicPr>
          <p:nvPr>
            <p:ph idx="1"/>
          </p:nvPr>
        </p:nvPicPr>
        <p:blipFill>
          <a:blip r:embed="rId2"/>
          <a:srcRect/>
          <a:stretch>
            <a:fillRect/>
          </a:stretch>
        </p:blipFill>
        <p:spPr>
          <a:xfrm>
            <a:off x="3596022" y="230253"/>
            <a:ext cx="7315200" cy="3885400"/>
          </a:xfrm>
          <a:prstGeom prst="rect">
            <a:avLst/>
          </a:prstGeom>
          <a:ln/>
        </p:spPr>
      </p:pic>
      <p:pic>
        <p:nvPicPr>
          <p:cNvPr id="5" name="image3.png">
            <a:extLst>
              <a:ext uri="{FF2B5EF4-FFF2-40B4-BE49-F238E27FC236}">
                <a16:creationId xmlns:a16="http://schemas.microsoft.com/office/drawing/2014/main" id="{5E9194BA-5434-4361-946B-FD593FCEB40B}"/>
              </a:ext>
            </a:extLst>
          </p:cNvPr>
          <p:cNvPicPr preferRelativeResize="0">
            <a:picLocks noChangeAspect="1"/>
          </p:cNvPicPr>
          <p:nvPr/>
        </p:nvPicPr>
        <p:blipFill>
          <a:blip r:embed="rId3"/>
          <a:srcRect/>
          <a:stretch>
            <a:fillRect/>
          </a:stretch>
        </p:blipFill>
        <p:spPr>
          <a:xfrm>
            <a:off x="4344167" y="3424428"/>
            <a:ext cx="7315200" cy="3066757"/>
          </a:xfrm>
          <a:prstGeom prst="rect">
            <a:avLst/>
          </a:prstGeom>
          <a:ln/>
        </p:spPr>
      </p:pic>
    </p:spTree>
    <p:extLst>
      <p:ext uri="{BB962C8B-B14F-4D97-AF65-F5344CB8AC3E}">
        <p14:creationId xmlns:p14="http://schemas.microsoft.com/office/powerpoint/2010/main" val="7955263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E0071-0C02-40DB-BD76-FF0E0B214630}"/>
              </a:ext>
            </a:extLst>
          </p:cNvPr>
          <p:cNvSpPr>
            <a:spLocks noGrp="1"/>
          </p:cNvSpPr>
          <p:nvPr>
            <p:ph type="title"/>
          </p:nvPr>
        </p:nvSpPr>
        <p:spPr/>
        <p:txBody>
          <a:bodyPr/>
          <a:lstStyle/>
          <a:p>
            <a:r>
              <a:rPr lang="en-US" dirty="0"/>
              <a:t>Remove title and gridlines</a:t>
            </a:r>
            <a:br>
              <a:rPr lang="en-US" dirty="0"/>
            </a:br>
            <a:br>
              <a:rPr lang="en-US" dirty="0"/>
            </a:br>
            <a:r>
              <a:rPr lang="en-US" dirty="0"/>
              <a:t>Insert X and Y axis titles</a:t>
            </a:r>
          </a:p>
        </p:txBody>
      </p:sp>
      <p:pic>
        <p:nvPicPr>
          <p:cNvPr id="4" name="image4.png">
            <a:extLst>
              <a:ext uri="{FF2B5EF4-FFF2-40B4-BE49-F238E27FC236}">
                <a16:creationId xmlns:a16="http://schemas.microsoft.com/office/drawing/2014/main" id="{D04949F7-AD50-4D13-97D6-13284C91908B}"/>
              </a:ext>
            </a:extLst>
          </p:cNvPr>
          <p:cNvPicPr>
            <a:picLocks noGrp="1"/>
          </p:cNvPicPr>
          <p:nvPr>
            <p:ph idx="1"/>
          </p:nvPr>
        </p:nvPicPr>
        <p:blipFill>
          <a:blip r:embed="rId2"/>
          <a:srcRect/>
          <a:stretch>
            <a:fillRect/>
          </a:stretch>
        </p:blipFill>
        <p:spPr>
          <a:xfrm>
            <a:off x="3868738" y="1024194"/>
            <a:ext cx="7315200" cy="4800086"/>
          </a:xfrm>
          <a:prstGeom prst="rect">
            <a:avLst/>
          </a:prstGeom>
          <a:ln/>
        </p:spPr>
      </p:pic>
    </p:spTree>
    <p:extLst>
      <p:ext uri="{BB962C8B-B14F-4D97-AF65-F5344CB8AC3E}">
        <p14:creationId xmlns:p14="http://schemas.microsoft.com/office/powerpoint/2010/main" val="33276340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5.png">
            <a:extLst>
              <a:ext uri="{FF2B5EF4-FFF2-40B4-BE49-F238E27FC236}">
                <a16:creationId xmlns:a16="http://schemas.microsoft.com/office/drawing/2014/main" id="{C7088A0F-1C7D-460A-B770-533529A7A538}"/>
              </a:ext>
            </a:extLst>
          </p:cNvPr>
          <p:cNvPicPr>
            <a:picLocks noGrp="1"/>
          </p:cNvPicPr>
          <p:nvPr>
            <p:ph idx="1"/>
          </p:nvPr>
        </p:nvPicPr>
        <p:blipFill>
          <a:blip r:embed="rId2"/>
          <a:srcRect/>
          <a:stretch>
            <a:fillRect/>
          </a:stretch>
        </p:blipFill>
        <p:spPr>
          <a:xfrm>
            <a:off x="3868738" y="1176040"/>
            <a:ext cx="7315200" cy="4496394"/>
          </a:xfrm>
          <a:prstGeom prst="rect">
            <a:avLst/>
          </a:prstGeom>
          <a:ln/>
        </p:spPr>
      </p:pic>
      <p:sp>
        <p:nvSpPr>
          <p:cNvPr id="6" name="Title 5">
            <a:extLst>
              <a:ext uri="{FF2B5EF4-FFF2-40B4-BE49-F238E27FC236}">
                <a16:creationId xmlns:a16="http://schemas.microsoft.com/office/drawing/2014/main" id="{BFE88CD5-25E7-40D5-BEF6-750413B3A612}"/>
              </a:ext>
            </a:extLst>
          </p:cNvPr>
          <p:cNvSpPr>
            <a:spLocks noGrp="1"/>
          </p:cNvSpPr>
          <p:nvPr>
            <p:ph type="title"/>
          </p:nvPr>
        </p:nvSpPr>
        <p:spPr/>
        <p:txBody>
          <a:bodyPr>
            <a:normAutofit fontScale="90000"/>
          </a:bodyPr>
          <a:lstStyle/>
          <a:p>
            <a:r>
              <a:rPr lang="en-US" dirty="0"/>
              <a:t>Copy and paste into Word</a:t>
            </a:r>
            <a:br>
              <a:rPr lang="en-US" dirty="0"/>
            </a:br>
            <a:br>
              <a:rPr lang="en-US" dirty="0"/>
            </a:br>
            <a:r>
              <a:rPr lang="en-US" dirty="0"/>
              <a:t>Type figure description</a:t>
            </a:r>
            <a:br>
              <a:rPr lang="en-US" dirty="0"/>
            </a:br>
            <a:br>
              <a:rPr lang="en-US" dirty="0"/>
            </a:br>
            <a:r>
              <a:rPr lang="en-US" dirty="0"/>
              <a:t>Center figure and figure description</a:t>
            </a:r>
          </a:p>
        </p:txBody>
      </p:sp>
    </p:spTree>
    <p:extLst>
      <p:ext uri="{BB962C8B-B14F-4D97-AF65-F5344CB8AC3E}">
        <p14:creationId xmlns:p14="http://schemas.microsoft.com/office/powerpoint/2010/main" val="2369178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C36A5-CF24-49B4-9D67-13D6B6A231BF}"/>
              </a:ext>
            </a:extLst>
          </p:cNvPr>
          <p:cNvSpPr>
            <a:spLocks noGrp="1"/>
          </p:cNvSpPr>
          <p:nvPr>
            <p:ph type="title"/>
          </p:nvPr>
        </p:nvSpPr>
        <p:spPr/>
        <p:txBody>
          <a:bodyPr/>
          <a:lstStyle/>
          <a:p>
            <a:r>
              <a:rPr lang="en-US" dirty="0"/>
              <a:t>It’s your turn</a:t>
            </a:r>
          </a:p>
        </p:txBody>
      </p:sp>
    </p:spTree>
    <p:extLst>
      <p:ext uri="{BB962C8B-B14F-4D97-AF65-F5344CB8AC3E}">
        <p14:creationId xmlns:p14="http://schemas.microsoft.com/office/powerpoint/2010/main" val="11108112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5A2FD-7FED-4E67-B761-1A1A535CBEFC}"/>
              </a:ext>
            </a:extLst>
          </p:cNvPr>
          <p:cNvSpPr>
            <a:spLocks noGrp="1"/>
          </p:cNvSpPr>
          <p:nvPr>
            <p:ph type="title"/>
          </p:nvPr>
        </p:nvSpPr>
        <p:spPr/>
        <p:txBody>
          <a:bodyPr/>
          <a:lstStyle/>
          <a:p>
            <a:r>
              <a:rPr lang="en-US" dirty="0"/>
              <a:t>Background for Juror.csv</a:t>
            </a:r>
          </a:p>
        </p:txBody>
      </p:sp>
      <p:sp>
        <p:nvSpPr>
          <p:cNvPr id="4" name="Content Placeholder 3">
            <a:extLst>
              <a:ext uri="{FF2B5EF4-FFF2-40B4-BE49-F238E27FC236}">
                <a16:creationId xmlns:a16="http://schemas.microsoft.com/office/drawing/2014/main" id="{8BF5611C-48C6-4D4A-BE17-84A5D02FBCD8}"/>
              </a:ext>
            </a:extLst>
          </p:cNvPr>
          <p:cNvSpPr>
            <a:spLocks noGrp="1"/>
          </p:cNvSpPr>
          <p:nvPr>
            <p:ph idx="1"/>
          </p:nvPr>
        </p:nvSpPr>
        <p:spPr/>
        <p:txBody>
          <a:bodyPr>
            <a:normAutofit fontScale="92500" lnSpcReduction="10000"/>
          </a:bodyPr>
          <a:lstStyle/>
          <a:p>
            <a:r>
              <a:rPr lang="en-US" sz="2400" dirty="0"/>
              <a:t>Participants are asked to read a vignette about a situation in which John has a few drinks at a New Year’s Eve party and hits a person with his vehicle on the way home.  Participants are then asked to recommend an appropriate sentence for the crime.  The only thing about the vignette which changes is John’s occupation.</a:t>
            </a:r>
          </a:p>
          <a:p>
            <a:r>
              <a:rPr lang="en-US" sz="2400" dirty="0"/>
              <a:t>Occupation is the IV</a:t>
            </a:r>
          </a:p>
          <a:p>
            <a:pPr lvl="1"/>
            <a:r>
              <a:rPr lang="en-US" sz="2200" dirty="0"/>
              <a:t>1 – John is an architect</a:t>
            </a:r>
          </a:p>
          <a:p>
            <a:pPr lvl="1"/>
            <a:r>
              <a:rPr lang="en-US" sz="2200" dirty="0"/>
              <a:t>2 – John is a gang member</a:t>
            </a:r>
          </a:p>
          <a:p>
            <a:pPr lvl="1"/>
            <a:r>
              <a:rPr lang="en-US" sz="2200" dirty="0"/>
              <a:t>3 – John is an accountant</a:t>
            </a:r>
          </a:p>
          <a:p>
            <a:r>
              <a:rPr lang="en-US" sz="2400" dirty="0"/>
              <a:t>Sentence is the DV</a:t>
            </a:r>
          </a:p>
          <a:p>
            <a:pPr lvl="1"/>
            <a:r>
              <a:rPr lang="en-US" sz="2200" dirty="0"/>
              <a:t>Participants suggested the number of years in prison which they felt was appropriate for the crime</a:t>
            </a:r>
          </a:p>
          <a:p>
            <a:r>
              <a:rPr lang="en-US" sz="2400" dirty="0"/>
              <a:t>Hypothesis: Participants will suggest longer prison sentences for the gang member than for either the architect or accountant.</a:t>
            </a:r>
          </a:p>
        </p:txBody>
      </p:sp>
    </p:spTree>
    <p:extLst>
      <p:ext uri="{BB962C8B-B14F-4D97-AF65-F5344CB8AC3E}">
        <p14:creationId xmlns:p14="http://schemas.microsoft.com/office/powerpoint/2010/main" val="33506607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12FBE-FE1E-458A-A01E-5BBB3176ADC9}"/>
              </a:ext>
            </a:extLst>
          </p:cNvPr>
          <p:cNvSpPr>
            <a:spLocks noGrp="1"/>
          </p:cNvSpPr>
          <p:nvPr>
            <p:ph type="title"/>
          </p:nvPr>
        </p:nvSpPr>
        <p:spPr/>
        <p:txBody>
          <a:bodyPr/>
          <a:lstStyle/>
          <a:p>
            <a:r>
              <a:rPr lang="en-US" dirty="0"/>
              <a:t>In class assignment</a:t>
            </a:r>
          </a:p>
        </p:txBody>
      </p:sp>
      <p:sp>
        <p:nvSpPr>
          <p:cNvPr id="3" name="Content Placeholder 2">
            <a:extLst>
              <a:ext uri="{FF2B5EF4-FFF2-40B4-BE49-F238E27FC236}">
                <a16:creationId xmlns:a16="http://schemas.microsoft.com/office/drawing/2014/main" id="{93D5653A-81AA-4F4F-BFD3-5359823D0611}"/>
              </a:ext>
            </a:extLst>
          </p:cNvPr>
          <p:cNvSpPr>
            <a:spLocks noGrp="1"/>
          </p:cNvSpPr>
          <p:nvPr>
            <p:ph idx="1"/>
          </p:nvPr>
        </p:nvSpPr>
        <p:spPr/>
        <p:txBody>
          <a:bodyPr/>
          <a:lstStyle/>
          <a:p>
            <a:r>
              <a:rPr lang="en-US" dirty="0"/>
              <a:t>Use “Juror.csv”</a:t>
            </a:r>
          </a:p>
          <a:p>
            <a:r>
              <a:rPr lang="en-US" dirty="0"/>
              <a:t>Create a table in Word of the means and standard deviations for each condition</a:t>
            </a:r>
          </a:p>
          <a:p>
            <a:r>
              <a:rPr lang="en-US" dirty="0"/>
              <a:t>Create a figure in Excel of the means for each condition</a:t>
            </a:r>
          </a:p>
          <a:p>
            <a:r>
              <a:rPr lang="en-US" dirty="0"/>
              <a:t>Paste your figure into the Word document beneath the table</a:t>
            </a:r>
          </a:p>
          <a:p>
            <a:r>
              <a:rPr lang="en-US" dirty="0"/>
              <a:t>Be sure to format the table and figure in APA format</a:t>
            </a:r>
          </a:p>
          <a:p>
            <a:r>
              <a:rPr lang="en-US" dirty="0"/>
              <a:t>Which of the two (table or figure) do you think best represents this data?</a:t>
            </a:r>
          </a:p>
          <a:p>
            <a:r>
              <a:rPr lang="en-US" dirty="0"/>
              <a:t>Submit your Word document on Blackboard.  This is a group activity, so only one of you need to submit the activity.</a:t>
            </a:r>
          </a:p>
        </p:txBody>
      </p:sp>
    </p:spTree>
    <p:extLst>
      <p:ext uri="{BB962C8B-B14F-4D97-AF65-F5344CB8AC3E}">
        <p14:creationId xmlns:p14="http://schemas.microsoft.com/office/powerpoint/2010/main" val="36201974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799E7-A3C8-499F-85DC-F286401DBA7D}"/>
              </a:ext>
            </a:extLst>
          </p:cNvPr>
          <p:cNvSpPr>
            <a:spLocks noGrp="1"/>
          </p:cNvSpPr>
          <p:nvPr>
            <p:ph type="title"/>
          </p:nvPr>
        </p:nvSpPr>
        <p:spPr/>
        <p:txBody>
          <a:bodyPr/>
          <a:lstStyle/>
          <a:p>
            <a:r>
              <a:rPr lang="en-US" dirty="0"/>
              <a:t>Complete your “Quiz” on Blackboard</a:t>
            </a:r>
          </a:p>
        </p:txBody>
      </p:sp>
      <p:sp>
        <p:nvSpPr>
          <p:cNvPr id="4" name="Text Placeholder 3">
            <a:extLst>
              <a:ext uri="{FF2B5EF4-FFF2-40B4-BE49-F238E27FC236}">
                <a16:creationId xmlns:a16="http://schemas.microsoft.com/office/drawing/2014/main" id="{0F053372-7736-47E4-A2ED-A711042C5CB8}"/>
              </a:ext>
            </a:extLst>
          </p:cNvPr>
          <p:cNvSpPr>
            <a:spLocks noGrp="1"/>
          </p:cNvSpPr>
          <p:nvPr>
            <p:ph type="body" idx="1"/>
          </p:nvPr>
        </p:nvSpPr>
        <p:spPr>
          <a:xfrm>
            <a:off x="3886200" y="4672584"/>
            <a:ext cx="7315200" cy="1375290"/>
          </a:xfrm>
        </p:spPr>
        <p:txBody>
          <a:bodyPr>
            <a:normAutofit fontScale="92500"/>
          </a:bodyPr>
          <a:lstStyle/>
          <a:p>
            <a:r>
              <a:rPr lang="en-US" sz="2400" dirty="0"/>
              <a:t>This is due before the usual class time on Wednesday</a:t>
            </a:r>
          </a:p>
          <a:p>
            <a:r>
              <a:rPr lang="en-US" sz="2400" dirty="0"/>
              <a:t>The quiz will be timed, so please read the 5</a:t>
            </a:r>
            <a:r>
              <a:rPr lang="en-US" sz="2400" baseline="30000" dirty="0"/>
              <a:t>th</a:t>
            </a:r>
            <a:r>
              <a:rPr lang="en-US" sz="2400" dirty="0"/>
              <a:t> chapter of the APA Publication Manual </a:t>
            </a:r>
            <a:r>
              <a:rPr lang="en-US" sz="2400" b="1" dirty="0"/>
              <a:t>BEFORE</a:t>
            </a:r>
            <a:r>
              <a:rPr lang="en-US" sz="2400" dirty="0"/>
              <a:t> you complete the quiz</a:t>
            </a:r>
          </a:p>
        </p:txBody>
      </p:sp>
    </p:spTree>
    <p:extLst>
      <p:ext uri="{BB962C8B-B14F-4D97-AF65-F5344CB8AC3E}">
        <p14:creationId xmlns:p14="http://schemas.microsoft.com/office/powerpoint/2010/main" val="918390714"/>
      </p:ext>
    </p:extLst>
  </p:cSld>
  <p:clrMapOvr>
    <a:masterClrMapping/>
  </p:clrMapOvr>
</p:sld>
</file>

<file path=ppt/theme/theme1.xml><?xml version="1.0" encoding="utf-8"?>
<a:theme xmlns:a="http://schemas.openxmlformats.org/drawingml/2006/main" name="Fra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Frame</Template>
  <TotalTime>167</TotalTime>
  <Words>1629</Words>
  <Application>Microsoft Office PowerPoint</Application>
  <PresentationFormat>Widescreen</PresentationFormat>
  <Paragraphs>131</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Calibri</vt:lpstr>
      <vt:lpstr>Corbel</vt:lpstr>
      <vt:lpstr>Wingdings 2</vt:lpstr>
      <vt:lpstr>Frame</vt:lpstr>
      <vt:lpstr>APA Figures and Tables</vt:lpstr>
      <vt:lpstr>Purposes of data displays</vt:lpstr>
      <vt:lpstr>Design your graphical display with the reader in mind</vt:lpstr>
      <vt:lpstr>Table and figure numbers</vt:lpstr>
      <vt:lpstr>Discussing tables and figures in text</vt:lpstr>
      <vt:lpstr>Tables</vt:lpstr>
      <vt:lpstr>Titles and headings</vt:lpstr>
      <vt:lpstr>Notes</vt:lpstr>
      <vt:lpstr>Information</vt:lpstr>
      <vt:lpstr>Other terms</vt:lpstr>
      <vt:lpstr>Figures</vt:lpstr>
      <vt:lpstr>Common types of figures</vt:lpstr>
      <vt:lpstr>Legends and captions</vt:lpstr>
      <vt:lpstr>In class demonstration</vt:lpstr>
      <vt:lpstr>How to create a table in Word</vt:lpstr>
      <vt:lpstr>At the top of the ribbon, select “Insert” and select “Table”  Choose the number of cells by dragging your cursor</vt:lpstr>
      <vt:lpstr>In the topmost row, type “Table #”  In the second row, type the table title (italicized)</vt:lpstr>
      <vt:lpstr>Select “Merge and Center” for the table number and table title rows (separately)  Left align both</vt:lpstr>
      <vt:lpstr>Type and center any column names  Column names which refer to more than one column should be merged using the “Merge and Center” button</vt:lpstr>
      <vt:lpstr>Type data</vt:lpstr>
      <vt:lpstr>Remove the inside and outside borders of all cells  Add borders between rows above and below column names</vt:lpstr>
      <vt:lpstr>Type table notes as necessary in the next rows (there should be a border line above these notes, but no border line between or below notes)</vt:lpstr>
      <vt:lpstr>How to create a figure in Excel</vt:lpstr>
      <vt:lpstr>Open data in Excel</vt:lpstr>
      <vt:lpstr>Highlight data by dragging your cursor over the data cells  Select “Recommended Charts”  Select the figure type which best fits your needs</vt:lpstr>
      <vt:lpstr>Remove title and gridlines  Insert X and Y axis titles</vt:lpstr>
      <vt:lpstr>Copy and paste into Word  Type figure description  Center figure and figure description</vt:lpstr>
      <vt:lpstr>It’s your turn</vt:lpstr>
      <vt:lpstr>Background for Juror.csv</vt:lpstr>
      <vt:lpstr>In class assignment</vt:lpstr>
      <vt:lpstr>Complete your “Quiz” on Blackboard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APA Figures and Tables</dc:title>
  <dc:creator>Karrie Elpers</dc:creator>
  <cp:lastModifiedBy>Taja Gordon</cp:lastModifiedBy>
  <cp:revision>45</cp:revision>
  <dcterms:created xsi:type="dcterms:W3CDTF">2020-03-10T03:11:42Z</dcterms:created>
  <dcterms:modified xsi:type="dcterms:W3CDTF">2020-05-10T00:09:44Z</dcterms:modified>
</cp:coreProperties>
</file>